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05" r:id="rId2"/>
    <p:sldId id="256" r:id="rId3"/>
    <p:sldId id="257" r:id="rId4"/>
    <p:sldId id="285" r:id="rId5"/>
    <p:sldId id="261" r:id="rId6"/>
    <p:sldId id="262" r:id="rId7"/>
    <p:sldId id="258" r:id="rId8"/>
    <p:sldId id="291" r:id="rId9"/>
    <p:sldId id="280" r:id="rId10"/>
    <p:sldId id="278" r:id="rId11"/>
    <p:sldId id="279" r:id="rId12"/>
    <p:sldId id="281" r:id="rId13"/>
    <p:sldId id="282" r:id="rId14"/>
    <p:sldId id="283" r:id="rId15"/>
    <p:sldId id="284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27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99"/>
    <a:srgbClr val="4D4D4D"/>
    <a:srgbClr val="5F5F5F"/>
    <a:srgbClr val="969696"/>
    <a:srgbClr val="FF9900"/>
    <a:srgbClr val="B2B2B2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21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EA3CCBE-E903-4EA5-BE30-0B3AA469DCD8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EB5A26E6-63FC-44D0-A56C-B4C9FF765C0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CB89C-B4C2-4A4C-BF2E-41E5184B5FC3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E7DB1-8739-40BE-A748-FECE591B5D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80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6541C-2369-424A-B6F6-12279D4A94E9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5C6BC-8F6F-4695-863E-D3D0F096BC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26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17-44B7-468E-901F-6CC96CEBD2E9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DC437-786D-41FE-B51F-4CB7FAEE06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15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A88E7-2797-48A7-BF5C-5022528E054B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6957C-5717-437B-9276-348FE43C14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35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803CA-2AF4-4479-AE6A-FAF3797DCC5A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022C9-4CBE-427E-B675-584C607B95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09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579E7-328C-451C-B545-81619A7B3867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1F7EF-BCA4-4370-B9E8-FF7155345D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13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4308F-5790-442E-A00A-BD055B6CFA7F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EF318-4426-4ED6-A599-E5A5B4377F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03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54BDD-972A-4754-A501-0642B3110F82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A64DD-6925-493F-BA6B-2DB64D690C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321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0862-9D35-4C85-A492-2C035B353B5D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522E9-EED8-42A4-B1A0-E675379D6E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5168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1646B-D88B-49D8-9E20-CF647064D68C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320D3-ED1F-40B0-A573-3340AA4607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665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B9BE6-AADE-4C09-9323-3C7EB39CE3F9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8885A-024F-4F1F-B2E7-2E5C11DD52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697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EE39FA-3D06-42AB-A74C-4CD28FAC5E89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3B15F1F-053D-4A0B-B6D7-9EFFB6A86A6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5.jpe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11" Type="http://schemas.openxmlformats.org/officeDocument/2006/relationships/image" Target="../media/image4.jpeg"/><Relationship Id="rId5" Type="http://schemas.openxmlformats.org/officeDocument/2006/relationships/image" Target="../media/image21.jpeg"/><Relationship Id="rId10" Type="http://schemas.openxmlformats.org/officeDocument/2006/relationships/image" Target="../media/image7.jpeg"/><Relationship Id="rId4" Type="http://schemas.openxmlformats.org/officeDocument/2006/relationships/image" Target="../media/image20.jpeg"/><Relationship Id="rId9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290638"/>
          </a:xfrm>
        </p:spPr>
        <p:txBody>
          <a:bodyPr/>
          <a:lstStyle/>
          <a:p>
            <a:r>
              <a:rPr lang="en-US" altLang="en-US"/>
              <a:t>2017 HazCom Refresher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638800"/>
            <a:ext cx="6400800" cy="609600"/>
          </a:xfrm>
        </p:spPr>
        <p:txBody>
          <a:bodyPr/>
          <a:lstStyle/>
          <a:p>
            <a:pPr>
              <a:defRPr/>
            </a:pPr>
            <a:r>
              <a:rPr lang="en-US" b="1" dirty="0"/>
              <a:t>City Of Anderson SC</a:t>
            </a:r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2057400"/>
            <a:ext cx="5064125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2438400"/>
            <a:ext cx="4267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381000" y="762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9" name="Rectangle 8"/>
          <p:cNvSpPr/>
          <p:nvPr/>
        </p:nvSpPr>
        <p:spPr>
          <a:xfrm>
            <a:off x="838200" y="4267200"/>
            <a:ext cx="4648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69" name="TextBox 2"/>
          <p:cNvSpPr txBox="1">
            <a:spLocks noChangeArrowheads="1"/>
          </p:cNvSpPr>
          <p:nvPr/>
        </p:nvSpPr>
        <p:spPr bwMode="auto">
          <a:xfrm>
            <a:off x="381000" y="1600200"/>
            <a:ext cx="5791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46175" indent="-6889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54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afety </a:t>
            </a:r>
            <a:r>
              <a:rPr lang="en-US" altLang="en-US" sz="3600" b="1">
                <a:solidFill>
                  <a:srgbClr val="0000FF"/>
                </a:solidFill>
              </a:rPr>
              <a:t>D</a:t>
            </a:r>
            <a:r>
              <a:rPr lang="en-US" altLang="en-US" sz="2800" b="1"/>
              <a:t>ata </a:t>
            </a: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heets – 16 Part Format: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b="1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b="1" u="sng">
                <a:solidFill>
                  <a:srgbClr val="660066"/>
                </a:solidFill>
              </a:rPr>
              <a:t>Section 2</a:t>
            </a:r>
            <a:r>
              <a:rPr lang="en-US" altLang="en-US" sz="2400"/>
              <a:t>: </a:t>
            </a:r>
            <a:r>
              <a:rPr lang="en-US" altLang="en-US" sz="2400" b="1"/>
              <a:t>Hazard(s)Identification</a:t>
            </a:r>
            <a:endParaRPr lang="en-US" altLang="en-US" sz="2400"/>
          </a:p>
          <a:p>
            <a:pPr lvl="2" eaLnBrk="1" hangingPunct="1"/>
            <a:r>
              <a:rPr lang="en-US" altLang="en-US"/>
              <a:t>All Hazards Regarding the                 Chemical</a:t>
            </a:r>
          </a:p>
          <a:p>
            <a:pPr lvl="2" eaLnBrk="1" hangingPunct="1"/>
            <a:r>
              <a:rPr lang="en-US" altLang="en-US"/>
              <a:t>Required Label Elements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800" u="sng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u="sng"/>
              <a:t>Section 3</a:t>
            </a:r>
            <a:r>
              <a:rPr lang="en-US" altLang="en-US" sz="2400"/>
              <a:t>: </a:t>
            </a:r>
            <a:r>
              <a:rPr lang="en-US" altLang="en-US" sz="2400" b="1"/>
              <a:t>Composition / Ingredients</a:t>
            </a:r>
          </a:p>
          <a:p>
            <a:pPr lvl="2" eaLnBrk="1" hangingPunct="1"/>
            <a:r>
              <a:rPr lang="en-US" altLang="en-US"/>
              <a:t>Information on Chemical Ingredients</a:t>
            </a:r>
          </a:p>
          <a:p>
            <a:pPr lvl="2" eaLnBrk="1" hangingPunct="1"/>
            <a:r>
              <a:rPr lang="en-US" altLang="en-US"/>
              <a:t>Trade Secret Claims</a:t>
            </a:r>
          </a:p>
        </p:txBody>
      </p:sp>
      <p:pic>
        <p:nvPicPr>
          <p:cNvPr id="11270" name="Picture 7" descr="SDS WD40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663" y="2362200"/>
            <a:ext cx="3176587" cy="427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4267200"/>
            <a:ext cx="4343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2438400"/>
            <a:ext cx="36576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2" name="TextBox 1"/>
          <p:cNvSpPr txBox="1">
            <a:spLocks noChangeArrowheads="1"/>
          </p:cNvSpPr>
          <p:nvPr/>
        </p:nvSpPr>
        <p:spPr bwMode="auto">
          <a:xfrm>
            <a:off x="381000" y="762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12293" name="TextBox 2"/>
          <p:cNvSpPr txBox="1">
            <a:spLocks noChangeArrowheads="1"/>
          </p:cNvSpPr>
          <p:nvPr/>
        </p:nvSpPr>
        <p:spPr bwMode="auto">
          <a:xfrm>
            <a:off x="381000" y="1600200"/>
            <a:ext cx="60261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46175" indent="-6889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54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7025" indent="-2254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afety </a:t>
            </a:r>
            <a:r>
              <a:rPr lang="en-US" altLang="en-US" sz="3600" b="1">
                <a:solidFill>
                  <a:srgbClr val="0000FF"/>
                </a:solidFill>
              </a:rPr>
              <a:t>D</a:t>
            </a:r>
            <a:r>
              <a:rPr lang="en-US" altLang="en-US" sz="2800" b="1"/>
              <a:t>ata </a:t>
            </a: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heets – 16 Part Format: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b="1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b="1" u="sng">
                <a:solidFill>
                  <a:srgbClr val="FF0000"/>
                </a:solidFill>
              </a:rPr>
              <a:t>Section 4</a:t>
            </a:r>
            <a:r>
              <a:rPr lang="en-US" altLang="en-US" sz="2400"/>
              <a:t>: </a:t>
            </a:r>
            <a:r>
              <a:rPr lang="en-US" altLang="en-US" sz="2400" b="1"/>
              <a:t>1</a:t>
            </a:r>
            <a:r>
              <a:rPr lang="en-US" altLang="en-US" sz="2400" b="1" baseline="30000"/>
              <a:t>st</a:t>
            </a:r>
            <a:r>
              <a:rPr lang="en-US" altLang="en-US" sz="2400" b="1"/>
              <a:t> Aid Measures</a:t>
            </a:r>
          </a:p>
          <a:p>
            <a:pPr lvl="2" eaLnBrk="1" hangingPunct="1"/>
            <a:r>
              <a:rPr lang="en-US" altLang="en-US"/>
              <a:t>Important Symptoms and Effects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Acute or Delayed</a:t>
            </a:r>
          </a:p>
          <a:p>
            <a:pPr lvl="2" eaLnBrk="1" hangingPunct="1"/>
            <a:r>
              <a:rPr lang="en-US" altLang="en-US"/>
              <a:t>Required Treatment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800" u="sng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u="sng"/>
              <a:t>Section 5</a:t>
            </a:r>
            <a:r>
              <a:rPr lang="en-US" altLang="en-US" sz="2400"/>
              <a:t>: </a:t>
            </a:r>
            <a:r>
              <a:rPr lang="en-US" altLang="en-US" sz="2400" b="1"/>
              <a:t>Fire-Fighting Measures</a:t>
            </a:r>
          </a:p>
          <a:p>
            <a:pPr lvl="2" eaLnBrk="1" hangingPunct="1"/>
            <a:r>
              <a:rPr lang="en-US" altLang="en-US"/>
              <a:t>Lists Suitable Extinguishing Techniques and Equipment</a:t>
            </a:r>
          </a:p>
          <a:p>
            <a:pPr lvl="2" eaLnBrk="1" hangingPunct="1"/>
            <a:r>
              <a:rPr lang="en-US" altLang="en-US"/>
              <a:t>Chemical Hazards From Fire</a:t>
            </a:r>
          </a:p>
        </p:txBody>
      </p:sp>
      <p:pic>
        <p:nvPicPr>
          <p:cNvPr id="12294" name="Picture 7" descr="SDS WD40-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975" y="2514600"/>
            <a:ext cx="3051175" cy="3829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4267200"/>
            <a:ext cx="4343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2438400"/>
            <a:ext cx="5105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6" name="TextBox 1"/>
          <p:cNvSpPr txBox="1">
            <a:spLocks noChangeArrowheads="1"/>
          </p:cNvSpPr>
          <p:nvPr/>
        </p:nvSpPr>
        <p:spPr bwMode="auto">
          <a:xfrm>
            <a:off x="381000" y="762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13317" name="TextBox 2"/>
          <p:cNvSpPr txBox="1">
            <a:spLocks noChangeArrowheads="1"/>
          </p:cNvSpPr>
          <p:nvPr/>
        </p:nvSpPr>
        <p:spPr bwMode="auto">
          <a:xfrm>
            <a:off x="381000" y="1600200"/>
            <a:ext cx="60261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46175" indent="-6889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54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afety </a:t>
            </a:r>
            <a:r>
              <a:rPr lang="en-US" altLang="en-US" sz="3600" b="1">
                <a:solidFill>
                  <a:srgbClr val="0000FF"/>
                </a:solidFill>
              </a:rPr>
              <a:t>D</a:t>
            </a:r>
            <a:r>
              <a:rPr lang="en-US" altLang="en-US" sz="2800" b="1"/>
              <a:t>ata </a:t>
            </a: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heets – 16 Part Format: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b="1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b="1" u="sng">
                <a:solidFill>
                  <a:srgbClr val="FF0000"/>
                </a:solidFill>
              </a:rPr>
              <a:t>Section 6</a:t>
            </a:r>
            <a:r>
              <a:rPr lang="en-US" altLang="en-US" sz="2400"/>
              <a:t>: </a:t>
            </a:r>
            <a:r>
              <a:rPr lang="en-US" altLang="en-US" sz="2400" b="1"/>
              <a:t>Accidental Release Measures</a:t>
            </a:r>
          </a:p>
          <a:p>
            <a:pPr lvl="2" eaLnBrk="1" hangingPunct="1"/>
            <a:r>
              <a:rPr lang="en-US" altLang="en-US"/>
              <a:t>Emergency Procedures</a:t>
            </a:r>
          </a:p>
          <a:p>
            <a:pPr lvl="2" eaLnBrk="1" hangingPunct="1"/>
            <a:r>
              <a:rPr lang="en-US" altLang="en-US" b="1"/>
              <a:t>Protective Equipment</a:t>
            </a:r>
          </a:p>
          <a:p>
            <a:pPr lvl="2" eaLnBrk="1" hangingPunct="1"/>
            <a:r>
              <a:rPr lang="en-US" altLang="en-US"/>
              <a:t>Proper Containment and Cleanup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800" u="sng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b="1" u="sng">
                <a:solidFill>
                  <a:srgbClr val="660066"/>
                </a:solidFill>
              </a:rPr>
              <a:t>Section 7</a:t>
            </a:r>
            <a:r>
              <a:rPr lang="en-US" altLang="en-US" sz="2400"/>
              <a:t>: </a:t>
            </a:r>
            <a:r>
              <a:rPr lang="en-US" altLang="en-US" sz="2400" b="1"/>
              <a:t>Handling and Storage</a:t>
            </a:r>
          </a:p>
          <a:p>
            <a:pPr lvl="2" eaLnBrk="1" hangingPunct="1"/>
            <a:r>
              <a:rPr lang="en-US" altLang="en-US"/>
              <a:t>Precautions for Safe Handling and Incompatibilities</a:t>
            </a:r>
          </a:p>
        </p:txBody>
      </p:sp>
      <p:pic>
        <p:nvPicPr>
          <p:cNvPr id="13318" name="Picture 2" descr="https://encrypted-tbn0.google.com/images?q=tbn:ANd9GcRRS8AbOxlc5052B0Q6eXdd_cN4H-f-hLuJ9Z6hd6eHiir0QtjHN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86000"/>
            <a:ext cx="3019425" cy="426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5105400"/>
            <a:ext cx="5410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2438400"/>
            <a:ext cx="51054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0" name="TextBox 1"/>
          <p:cNvSpPr txBox="1">
            <a:spLocks noChangeArrowheads="1"/>
          </p:cNvSpPr>
          <p:nvPr/>
        </p:nvSpPr>
        <p:spPr bwMode="auto">
          <a:xfrm>
            <a:off x="381000" y="762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14341" name="TextBox 2"/>
          <p:cNvSpPr txBox="1">
            <a:spLocks noChangeArrowheads="1"/>
          </p:cNvSpPr>
          <p:nvPr/>
        </p:nvSpPr>
        <p:spPr bwMode="auto">
          <a:xfrm>
            <a:off x="381000" y="1600200"/>
            <a:ext cx="602615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46175" indent="-6889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54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afety </a:t>
            </a:r>
            <a:r>
              <a:rPr lang="en-US" altLang="en-US" sz="3600" b="1">
                <a:solidFill>
                  <a:srgbClr val="0000FF"/>
                </a:solidFill>
              </a:rPr>
              <a:t>D</a:t>
            </a:r>
            <a:r>
              <a:rPr lang="en-US" altLang="en-US" sz="2800" b="1"/>
              <a:t>ata </a:t>
            </a: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heets – 16 Part Format: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b="1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b="1" u="sng">
                <a:solidFill>
                  <a:srgbClr val="660066"/>
                </a:solidFill>
              </a:rPr>
              <a:t>Section 8</a:t>
            </a:r>
            <a:r>
              <a:rPr lang="en-US" altLang="en-US" sz="2400"/>
              <a:t>: </a:t>
            </a:r>
            <a:r>
              <a:rPr lang="en-US" altLang="en-US" sz="2400" b="1"/>
              <a:t>Exposure Controls / Personal   Protection</a:t>
            </a:r>
          </a:p>
          <a:p>
            <a:pPr lvl="2" eaLnBrk="1" hangingPunct="1"/>
            <a:r>
              <a:rPr lang="en-US" altLang="en-US"/>
              <a:t>Permissible Exposure Limits</a:t>
            </a:r>
          </a:p>
          <a:p>
            <a:pPr lvl="2" eaLnBrk="1" hangingPunct="1"/>
            <a:r>
              <a:rPr lang="en-US" altLang="en-US"/>
              <a:t>Threshold Limit Values</a:t>
            </a:r>
          </a:p>
          <a:p>
            <a:pPr lvl="2" eaLnBrk="1" hangingPunct="1"/>
            <a:r>
              <a:rPr lang="en-US" altLang="en-US"/>
              <a:t>Engineering Controls</a:t>
            </a:r>
          </a:p>
          <a:p>
            <a:pPr lvl="2" eaLnBrk="1" hangingPunct="1"/>
            <a:r>
              <a:rPr lang="en-US" altLang="en-US" b="1"/>
              <a:t>Personal Protective Equipment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800" u="sng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u="sng"/>
              <a:t>Section 9</a:t>
            </a:r>
            <a:r>
              <a:rPr lang="en-US" altLang="en-US" sz="2400"/>
              <a:t>: </a:t>
            </a:r>
            <a:r>
              <a:rPr lang="en-US" altLang="en-US" sz="2400" b="1"/>
              <a:t>Physical &amp; Chemical Properties</a:t>
            </a:r>
          </a:p>
          <a:p>
            <a:pPr lvl="2" eaLnBrk="1" hangingPunct="1"/>
            <a:r>
              <a:rPr lang="en-US" altLang="en-US"/>
              <a:t>Chemical’s Characteristics</a:t>
            </a:r>
          </a:p>
        </p:txBody>
      </p:sp>
      <p:pic>
        <p:nvPicPr>
          <p:cNvPr id="8" name="Picture 6" descr="https://encrypted-tbn0.google.com/images?q=tbn:ANd9GcQhe-r53UWEINgCsN6xJ6H0IIreYZ6b2QK3h7N64BQm1Vi30VOLH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2438400"/>
            <a:ext cx="2767012" cy="35814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x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3848100"/>
            <a:ext cx="49530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2438400"/>
            <a:ext cx="4267200" cy="533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4" name="TextBox 1"/>
          <p:cNvSpPr txBox="1">
            <a:spLocks noChangeArrowheads="1"/>
          </p:cNvSpPr>
          <p:nvPr/>
        </p:nvSpPr>
        <p:spPr bwMode="auto">
          <a:xfrm>
            <a:off x="381000" y="762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15365" name="TextBox 2"/>
          <p:cNvSpPr txBox="1">
            <a:spLocks noChangeArrowheads="1"/>
          </p:cNvSpPr>
          <p:nvPr/>
        </p:nvSpPr>
        <p:spPr bwMode="auto">
          <a:xfrm>
            <a:off x="381000" y="1600200"/>
            <a:ext cx="602615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46175" indent="-6889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54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afety </a:t>
            </a:r>
            <a:r>
              <a:rPr lang="en-US" altLang="en-US" sz="3600" b="1">
                <a:solidFill>
                  <a:srgbClr val="0000FF"/>
                </a:solidFill>
              </a:rPr>
              <a:t>D</a:t>
            </a:r>
            <a:r>
              <a:rPr lang="en-US" altLang="en-US" sz="2800" b="1"/>
              <a:t>ata </a:t>
            </a: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heets – 16 Part Format: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b="1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b="1" u="sng">
                <a:solidFill>
                  <a:srgbClr val="660066"/>
                </a:solidFill>
              </a:rPr>
              <a:t>Section 10</a:t>
            </a:r>
            <a:r>
              <a:rPr lang="en-US" altLang="en-US" sz="2400"/>
              <a:t>: </a:t>
            </a:r>
            <a:r>
              <a:rPr lang="en-US" altLang="en-US" sz="2400" b="1"/>
              <a:t>Stability &amp; Reactivity</a:t>
            </a:r>
          </a:p>
          <a:p>
            <a:pPr lvl="2" eaLnBrk="1" hangingPunct="1"/>
            <a:r>
              <a:rPr lang="en-US" altLang="en-US"/>
              <a:t>Lists Possibility of Hazardous Reactions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800" u="sng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b="1" u="sng">
                <a:solidFill>
                  <a:srgbClr val="660066"/>
                </a:solidFill>
              </a:rPr>
              <a:t>Section 11</a:t>
            </a:r>
            <a:r>
              <a:rPr lang="en-US" altLang="en-US" sz="2400"/>
              <a:t>: </a:t>
            </a:r>
            <a:r>
              <a:rPr lang="en-US" altLang="en-US" sz="2400" b="1"/>
              <a:t>Toxicological Information</a:t>
            </a:r>
          </a:p>
          <a:p>
            <a:pPr lvl="2" eaLnBrk="1" hangingPunct="1"/>
            <a:r>
              <a:rPr lang="en-US" altLang="en-US"/>
              <a:t>Routes of Exposure</a:t>
            </a:r>
          </a:p>
          <a:p>
            <a:pPr lvl="2" eaLnBrk="1" hangingPunct="1"/>
            <a:r>
              <a:rPr lang="en-US" altLang="en-US"/>
              <a:t>Related Symptoms</a:t>
            </a:r>
          </a:p>
          <a:p>
            <a:pPr lvl="2" eaLnBrk="1" hangingPunct="1"/>
            <a:r>
              <a:rPr lang="en-US" altLang="en-US"/>
              <a:t>Acute and Chronic Effects</a:t>
            </a:r>
          </a:p>
          <a:p>
            <a:pPr lvl="2" eaLnBrk="1" hangingPunct="1"/>
            <a:r>
              <a:rPr lang="en-US" altLang="en-US"/>
              <a:t>Numerical Measures of Toxicity</a:t>
            </a:r>
          </a:p>
        </p:txBody>
      </p:sp>
      <p:pic>
        <p:nvPicPr>
          <p:cNvPr id="15366" name="Picture 10" descr="https://encrypted-tbn1.google.com/images?q=tbn:ANd9GcSVP_g9mr06-hpJByb7Xkw2IVpPs3b9iO1oq9IOcRE5CnbWn4L_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0" y="2257425"/>
            <a:ext cx="2965450" cy="3838575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8200" y="3657600"/>
            <a:ext cx="48768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4267200"/>
            <a:ext cx="5029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2438400"/>
            <a:ext cx="44958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8200" y="5029200"/>
            <a:ext cx="3962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3048000"/>
            <a:ext cx="4648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91" name="TextBox 1"/>
          <p:cNvSpPr txBox="1">
            <a:spLocks noChangeArrowheads="1"/>
          </p:cNvSpPr>
          <p:nvPr/>
        </p:nvSpPr>
        <p:spPr bwMode="auto">
          <a:xfrm>
            <a:off x="381000" y="762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16392" name="TextBox 2"/>
          <p:cNvSpPr txBox="1">
            <a:spLocks noChangeArrowheads="1"/>
          </p:cNvSpPr>
          <p:nvPr/>
        </p:nvSpPr>
        <p:spPr bwMode="auto">
          <a:xfrm>
            <a:off x="381000" y="1600200"/>
            <a:ext cx="602615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46175" indent="-6889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54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afety </a:t>
            </a:r>
            <a:r>
              <a:rPr lang="en-US" altLang="en-US" sz="3600" b="1">
                <a:solidFill>
                  <a:srgbClr val="0000FF"/>
                </a:solidFill>
              </a:rPr>
              <a:t>D</a:t>
            </a:r>
            <a:r>
              <a:rPr lang="en-US" altLang="en-US" sz="2800" b="1"/>
              <a:t>ata </a:t>
            </a: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heets – 16 Part Format: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b="1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u="sng"/>
              <a:t>Section 12</a:t>
            </a:r>
            <a:r>
              <a:rPr lang="en-US" altLang="en-US" sz="2400"/>
              <a:t>: </a:t>
            </a:r>
            <a:r>
              <a:rPr lang="en-US" altLang="en-US" sz="2400" b="1"/>
              <a:t>Ecological Information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800" u="sng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u="sng"/>
              <a:t>Section 13</a:t>
            </a:r>
            <a:r>
              <a:rPr lang="en-US" altLang="en-US" sz="2400"/>
              <a:t>: </a:t>
            </a:r>
            <a:r>
              <a:rPr lang="en-US" altLang="en-US" sz="2400" b="1"/>
              <a:t>Disposal Considerations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800" b="1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u="sng"/>
              <a:t>Section 14</a:t>
            </a:r>
            <a:r>
              <a:rPr lang="en-US" altLang="en-US" sz="2400"/>
              <a:t>: </a:t>
            </a:r>
            <a:r>
              <a:rPr lang="en-US" altLang="en-US" sz="2400" b="1"/>
              <a:t>Transport Considerations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800" b="1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u="sng"/>
              <a:t>Section 15</a:t>
            </a:r>
            <a:r>
              <a:rPr lang="en-US" altLang="en-US" sz="2400"/>
              <a:t>: </a:t>
            </a:r>
            <a:r>
              <a:rPr lang="en-US" altLang="en-US" sz="2400" b="1"/>
              <a:t>Regulatory Considerations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2000" b="1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u="sng"/>
              <a:t>Section 16</a:t>
            </a:r>
            <a:r>
              <a:rPr lang="en-US" altLang="en-US" sz="2400"/>
              <a:t>: </a:t>
            </a:r>
            <a:r>
              <a:rPr lang="en-US" altLang="en-US" sz="2400" b="1"/>
              <a:t>Other Information</a:t>
            </a:r>
          </a:p>
          <a:p>
            <a:pPr lvl="2" eaLnBrk="1" hangingPunct="1"/>
            <a:r>
              <a:rPr lang="en-US" altLang="en-US"/>
              <a:t>Date of Preparation or Last Revision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800" b="1"/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2400" b="1"/>
          </a:p>
        </p:txBody>
      </p:sp>
      <p:sp>
        <p:nvSpPr>
          <p:cNvPr id="5" name="Right Brace 4"/>
          <p:cNvSpPr/>
          <p:nvPr/>
        </p:nvSpPr>
        <p:spPr>
          <a:xfrm>
            <a:off x="5867400" y="2438400"/>
            <a:ext cx="762000" cy="23622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94" name="TextBox 11"/>
          <p:cNvSpPr txBox="1">
            <a:spLocks noChangeArrowheads="1"/>
          </p:cNvSpPr>
          <p:nvPr/>
        </p:nvSpPr>
        <p:spPr bwMode="auto">
          <a:xfrm>
            <a:off x="6553200" y="3048000"/>
            <a:ext cx="2362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Enforced by Other Agencies (Not OSHA)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381000" y="4572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397000"/>
            <a:ext cx="7924800" cy="4699000"/>
          </a:xfrm>
          <a:prstGeom prst="rect">
            <a:avLst/>
          </a:prstGeom>
        </p:spPr>
        <p:txBody>
          <a:bodyPr/>
          <a:lstStyle>
            <a:lvl1pPr indent="0" algn="ctr">
              <a:spcBef>
                <a:spcPct val="20000"/>
              </a:spcBef>
              <a:buFont typeface="Arial" pitchFamily="34" charset="0"/>
              <a:buNone/>
              <a:defRPr sz="3200" b="1"/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688975" indent="-688975" algn="l"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0000FF"/>
                </a:solidFill>
                <a:latin typeface="+mn-lt"/>
              </a:rPr>
              <a:t>LABELS</a:t>
            </a:r>
            <a:r>
              <a:rPr lang="en-US" sz="2400" dirty="0">
                <a:latin typeface="+mn-lt"/>
              </a:rPr>
              <a:t> – as of Dec 1, 2015 </a:t>
            </a:r>
          </a:p>
          <a:p>
            <a:pPr marL="688975" indent="-688975" algn="l" eaLnBrk="1" fontAlgn="auto" hangingPunct="1"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will be required to have</a:t>
            </a:r>
            <a:r>
              <a:rPr lang="en-US" sz="2000" dirty="0">
                <a:latin typeface="+mn-lt"/>
              </a:rPr>
              <a:t>: </a:t>
            </a:r>
          </a:p>
          <a:p>
            <a:pPr marL="688975" indent="-688975" algn="l" eaLnBrk="1" fontAlgn="auto" hangingPunct="1">
              <a:spcAft>
                <a:spcPts val="0"/>
              </a:spcAft>
              <a:defRPr/>
            </a:pPr>
            <a:endParaRPr lang="en-US" sz="1200" dirty="0">
              <a:latin typeface="+mn-lt"/>
            </a:endParaRPr>
          </a:p>
          <a:p>
            <a:pPr marL="338138" indent="-338138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Product Identifier</a:t>
            </a:r>
          </a:p>
          <a:p>
            <a:pPr marL="338138" indent="-338138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800" dirty="0">
              <a:latin typeface="+mn-lt"/>
            </a:endParaRPr>
          </a:p>
          <a:p>
            <a:pPr marL="338138" indent="-338138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Signal Word</a:t>
            </a:r>
          </a:p>
          <a:p>
            <a:pPr marL="338138" indent="-338138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800" dirty="0">
              <a:latin typeface="+mn-lt"/>
            </a:endParaRPr>
          </a:p>
          <a:p>
            <a:pPr marL="338138" indent="-338138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Hazard Statement</a:t>
            </a:r>
          </a:p>
          <a:p>
            <a:pPr marL="338138" indent="-338138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800" dirty="0">
              <a:latin typeface="+mn-lt"/>
            </a:endParaRPr>
          </a:p>
          <a:p>
            <a:pPr marL="338138" indent="-338138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Pictograms</a:t>
            </a:r>
          </a:p>
          <a:p>
            <a:pPr marL="338138" indent="-338138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800" dirty="0">
              <a:latin typeface="+mn-lt"/>
            </a:endParaRPr>
          </a:p>
          <a:p>
            <a:pPr marL="338138" indent="-338138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Precautionary Statement</a:t>
            </a:r>
          </a:p>
          <a:p>
            <a:pPr marL="338138" indent="-338138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800" dirty="0">
              <a:latin typeface="+mn-lt"/>
            </a:endParaRPr>
          </a:p>
          <a:p>
            <a:pPr marL="338138" indent="-338138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800" dirty="0">
              <a:latin typeface="+mn-lt"/>
            </a:endParaRPr>
          </a:p>
          <a:p>
            <a:pPr marL="338138" indent="-338138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Supplier Identification</a:t>
            </a:r>
          </a:p>
        </p:txBody>
      </p:sp>
      <p:grpSp>
        <p:nvGrpSpPr>
          <p:cNvPr id="17412" name="Group 7"/>
          <p:cNvGrpSpPr>
            <a:grpSpLocks/>
          </p:cNvGrpSpPr>
          <p:nvPr/>
        </p:nvGrpSpPr>
        <p:grpSpPr bwMode="auto">
          <a:xfrm>
            <a:off x="4641850" y="1760538"/>
            <a:ext cx="4349750" cy="3971925"/>
            <a:chOff x="4610100" y="1285185"/>
            <a:chExt cx="4349261" cy="3972615"/>
          </a:xfrm>
        </p:grpSpPr>
        <p:sp>
          <p:nvSpPr>
            <p:cNvPr id="9" name="Rectangle 8"/>
            <p:cNvSpPr/>
            <p:nvPr/>
          </p:nvSpPr>
          <p:spPr>
            <a:xfrm>
              <a:off x="4610100" y="1294712"/>
              <a:ext cx="4349261" cy="3963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17415" name="Picture 9" descr="http://www.bradyid.com/images/BradyID_Small/121199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1000" y="1424028"/>
              <a:ext cx="686728" cy="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6" name="TextBox 10"/>
            <p:cNvSpPr txBox="1">
              <a:spLocks noChangeArrowheads="1"/>
            </p:cNvSpPr>
            <p:nvPr/>
          </p:nvSpPr>
          <p:spPr bwMode="auto">
            <a:xfrm>
              <a:off x="5695828" y="1285185"/>
              <a:ext cx="2461936" cy="304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ToxiFlam (Contains: X Y Z)  </a:t>
              </a:r>
            </a:p>
          </p:txBody>
        </p:sp>
        <p:pic>
          <p:nvPicPr>
            <p:cNvPr id="17417" name="Picture 12" descr="http://www.bradyid.com/images/BradyID_Small/121189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5872" y="1424028"/>
              <a:ext cx="686728" cy="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8" name="TextBox 12"/>
            <p:cNvSpPr txBox="1">
              <a:spLocks noChangeArrowheads="1"/>
            </p:cNvSpPr>
            <p:nvPr/>
          </p:nvSpPr>
          <p:spPr bwMode="auto">
            <a:xfrm>
              <a:off x="5678367" y="1551931"/>
              <a:ext cx="2173044" cy="639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Danger! 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Toxic If Swallowed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Flammable  Liquid and Vapor</a:t>
              </a:r>
            </a:p>
          </p:txBody>
        </p:sp>
        <p:sp>
          <p:nvSpPr>
            <p:cNvPr id="17419" name="TextBox 13"/>
            <p:cNvSpPr txBox="1">
              <a:spLocks noChangeArrowheads="1"/>
            </p:cNvSpPr>
            <p:nvPr/>
          </p:nvSpPr>
          <p:spPr bwMode="auto">
            <a:xfrm>
              <a:off x="4648196" y="2248965"/>
              <a:ext cx="4311165" cy="1370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Do not eat, drink or use tobacco when using this product.  Wash hands thoroughly after handling.  Keep container tightly closed.  Keep away from heat/sparks/open flame – No Smoking.  Wear protective  gloves and eye/face protection.  Ground container and receiving equipment.  Use explosion-proof electrical equipment.  Take precautionary measures against static discharge.  Use only non-sparking tools.  Store in cool/well ventilated place.</a:t>
              </a:r>
            </a:p>
          </p:txBody>
        </p:sp>
        <p:sp>
          <p:nvSpPr>
            <p:cNvPr id="17420" name="TextBox 14"/>
            <p:cNvSpPr txBox="1">
              <a:spLocks noChangeArrowheads="1"/>
            </p:cNvSpPr>
            <p:nvPr/>
          </p:nvSpPr>
          <p:spPr bwMode="auto">
            <a:xfrm>
              <a:off x="4648196" y="3657322"/>
              <a:ext cx="4311165" cy="457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 SWALLOWED: Immediately call a POISON CONTROL CENTER or doctor/physician.  Rinse mouth.</a:t>
              </a:r>
            </a:p>
          </p:txBody>
        </p:sp>
        <p:sp>
          <p:nvSpPr>
            <p:cNvPr id="17421" name="TextBox 15"/>
            <p:cNvSpPr txBox="1">
              <a:spLocks noChangeArrowheads="1"/>
            </p:cNvSpPr>
            <p:nvPr/>
          </p:nvSpPr>
          <p:spPr bwMode="auto">
            <a:xfrm>
              <a:off x="4648200" y="4110335"/>
              <a:ext cx="4311161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 case of fire, use water fog, dry chemical, CO</a:t>
              </a:r>
              <a:r>
                <a:rPr lang="en-US" altLang="en-US" sz="1100" b="1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or “alcohol” foam.</a:t>
              </a:r>
            </a:p>
          </p:txBody>
        </p:sp>
        <p:sp>
          <p:nvSpPr>
            <p:cNvPr id="17422" name="TextBox 16"/>
            <p:cNvSpPr txBox="1">
              <a:spLocks noChangeArrowheads="1"/>
            </p:cNvSpPr>
            <p:nvPr/>
          </p:nvSpPr>
          <p:spPr bwMode="auto">
            <a:xfrm>
              <a:off x="4648196" y="4419454"/>
              <a:ext cx="4311165" cy="274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See Safety Data Sheet for further details regarding this product.</a:t>
              </a:r>
            </a:p>
          </p:txBody>
        </p:sp>
        <p:sp>
          <p:nvSpPr>
            <p:cNvPr id="17423" name="TextBox 17"/>
            <p:cNvSpPr txBox="1">
              <a:spLocks noChangeArrowheads="1"/>
            </p:cNvSpPr>
            <p:nvPr/>
          </p:nvSpPr>
          <p:spPr bwMode="auto">
            <a:xfrm>
              <a:off x="4648196" y="4724307"/>
              <a:ext cx="4311165" cy="457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MyCompany, MyStreet, MyTown NJ 00000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Tel: 444 999 9999</a:t>
              </a:r>
            </a:p>
          </p:txBody>
        </p:sp>
      </p:grp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6167438" y="1390650"/>
            <a:ext cx="96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B0F0"/>
                </a:solidFill>
              </a:rPr>
              <a:t>SAMPLE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18" name="Oval 17"/>
          <p:cNvSpPr/>
          <p:nvPr/>
        </p:nvSpPr>
        <p:spPr>
          <a:xfrm>
            <a:off x="5448300" y="1455738"/>
            <a:ext cx="1028700" cy="296862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8436" name="Group 40"/>
          <p:cNvGrpSpPr>
            <a:grpSpLocks/>
          </p:cNvGrpSpPr>
          <p:nvPr/>
        </p:nvGrpSpPr>
        <p:grpSpPr bwMode="auto">
          <a:xfrm>
            <a:off x="4495800" y="1438275"/>
            <a:ext cx="4349750" cy="3971925"/>
            <a:chOff x="4495800" y="1437585"/>
            <a:chExt cx="4349261" cy="3972615"/>
          </a:xfrm>
        </p:grpSpPr>
        <p:sp>
          <p:nvSpPr>
            <p:cNvPr id="20" name="Rectangle 19"/>
            <p:cNvSpPr/>
            <p:nvPr/>
          </p:nvSpPr>
          <p:spPr>
            <a:xfrm>
              <a:off x="4495800" y="1447112"/>
              <a:ext cx="4349261" cy="39630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18441" name="Picture 20" descr="http://www.bradyid.com/images/BradyID_Small/121199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6700" y="1576428"/>
              <a:ext cx="686728" cy="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2" name="TextBox 21"/>
            <p:cNvSpPr txBox="1">
              <a:spLocks noChangeArrowheads="1"/>
            </p:cNvSpPr>
            <p:nvPr/>
          </p:nvSpPr>
          <p:spPr bwMode="auto">
            <a:xfrm>
              <a:off x="5581213" y="1437585"/>
              <a:ext cx="24621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ToxiFlam (Contains: X Y Z)  </a:t>
              </a:r>
            </a:p>
          </p:txBody>
        </p:sp>
        <p:pic>
          <p:nvPicPr>
            <p:cNvPr id="18443" name="Picture 12" descr="http://www.bradyid.com/images/BradyID_Small/121189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1572" y="1576428"/>
              <a:ext cx="686728" cy="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4" name="TextBox 23"/>
            <p:cNvSpPr txBox="1">
              <a:spLocks noChangeArrowheads="1"/>
            </p:cNvSpPr>
            <p:nvPr/>
          </p:nvSpPr>
          <p:spPr bwMode="auto">
            <a:xfrm>
              <a:off x="5561977" y="1704201"/>
              <a:ext cx="217636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Danger! 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Toxic If Swallowed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Flammable  Liquid and Vapor</a:t>
              </a:r>
            </a:p>
          </p:txBody>
        </p:sp>
        <p:sp>
          <p:nvSpPr>
            <p:cNvPr id="18445" name="TextBox 24"/>
            <p:cNvSpPr txBox="1">
              <a:spLocks noChangeArrowheads="1"/>
            </p:cNvSpPr>
            <p:nvPr/>
          </p:nvSpPr>
          <p:spPr bwMode="auto">
            <a:xfrm>
              <a:off x="4533900" y="2401669"/>
              <a:ext cx="4311161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Do not eat, drink or use tobacco when using this product.  Wash hands thoroughly after handling.  Keep container tightly closed.  Keep away from heat/sparks/open flame – No Smoking.  Wear protective  gloves and eye/face protection.  Ground container and receiving equipment.  Use explosion-proof electrical equipment.  Take precautionary measures against static discharge.  Use only non-sparking tools.  Store in cool/well ventilated place.</a:t>
              </a:r>
            </a:p>
          </p:txBody>
        </p:sp>
        <p:sp>
          <p:nvSpPr>
            <p:cNvPr id="18446" name="TextBox 25"/>
            <p:cNvSpPr txBox="1">
              <a:spLocks noChangeArrowheads="1"/>
            </p:cNvSpPr>
            <p:nvPr/>
          </p:nvSpPr>
          <p:spPr bwMode="auto">
            <a:xfrm>
              <a:off x="4533900" y="3810000"/>
              <a:ext cx="43111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 SWALLOWED: Immediately call a POISON CONTROL CENTER or doctor/physician.  Rinse mouth.</a:t>
              </a:r>
            </a:p>
          </p:txBody>
        </p:sp>
        <p:sp>
          <p:nvSpPr>
            <p:cNvPr id="18447" name="TextBox 26"/>
            <p:cNvSpPr txBox="1">
              <a:spLocks noChangeArrowheads="1"/>
            </p:cNvSpPr>
            <p:nvPr/>
          </p:nvSpPr>
          <p:spPr bwMode="auto">
            <a:xfrm>
              <a:off x="4533900" y="4262735"/>
              <a:ext cx="4311161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 case of fire, use water fog, dry chemical, CO</a:t>
              </a:r>
              <a:r>
                <a:rPr lang="en-US" altLang="en-US" sz="1100" b="1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or “alcohol” foam.</a:t>
              </a:r>
            </a:p>
          </p:txBody>
        </p:sp>
        <p:sp>
          <p:nvSpPr>
            <p:cNvPr id="18448" name="TextBox 27"/>
            <p:cNvSpPr txBox="1">
              <a:spLocks noChangeArrowheads="1"/>
            </p:cNvSpPr>
            <p:nvPr/>
          </p:nvSpPr>
          <p:spPr bwMode="auto">
            <a:xfrm>
              <a:off x="4533900" y="4572000"/>
              <a:ext cx="4311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See Safety Data Sheet for further details regarding this product.</a:t>
              </a:r>
            </a:p>
          </p:txBody>
        </p:sp>
        <p:sp>
          <p:nvSpPr>
            <p:cNvPr id="18449" name="TextBox 28"/>
            <p:cNvSpPr txBox="1">
              <a:spLocks noChangeArrowheads="1"/>
            </p:cNvSpPr>
            <p:nvPr/>
          </p:nvSpPr>
          <p:spPr bwMode="auto">
            <a:xfrm>
              <a:off x="4533900" y="4876800"/>
              <a:ext cx="43111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MyCompany, MyStreet, MyTown NJ 00000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Tel: 444 999 9999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33400" y="1320800"/>
            <a:ext cx="3810000" cy="4775200"/>
          </a:xfrm>
          <a:prstGeom prst="rect">
            <a:avLst/>
          </a:prstGeom>
        </p:spPr>
        <p:txBody>
          <a:bodyPr/>
          <a:lstStyle>
            <a:lvl1pPr indent="0" algn="ctr">
              <a:spcBef>
                <a:spcPct val="20000"/>
              </a:spcBef>
              <a:buFont typeface="Arial" pitchFamily="34" charset="0"/>
              <a:buNone/>
              <a:defRPr sz="3200" b="1"/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688975" indent="-688975" algn="l" eaLnBrk="1" fontAlgn="auto" hangingPunct="1"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LABEL: </a:t>
            </a:r>
          </a:p>
          <a:p>
            <a:pPr marL="688975" indent="-688975" algn="l"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0000FF"/>
                </a:solidFill>
                <a:latin typeface="+mn-lt"/>
              </a:rPr>
              <a:t>Product Identifier - </a:t>
            </a:r>
            <a:r>
              <a:rPr lang="en-US" sz="2400" dirty="0">
                <a:latin typeface="+mn-lt"/>
              </a:rPr>
              <a:t>the </a:t>
            </a:r>
          </a:p>
          <a:p>
            <a:pPr marL="217488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Chemical Name</a:t>
            </a:r>
          </a:p>
          <a:p>
            <a:pPr marL="217488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Product Name or </a:t>
            </a:r>
          </a:p>
          <a:p>
            <a:pPr marL="217488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Other Unique Identifier </a:t>
            </a:r>
          </a:p>
          <a:p>
            <a:pPr marL="331788" lvl="1" algn="l" eaLnBrk="1" fontAlgn="auto" hangingPunct="1">
              <a:spcAft>
                <a:spcPts val="0"/>
              </a:spcAft>
              <a:defRPr/>
            </a:pPr>
            <a:endParaRPr lang="en-US" sz="1800" b="1" dirty="0">
              <a:solidFill>
                <a:schemeClr val="tx1"/>
              </a:solidFill>
              <a:latin typeface="+mn-lt"/>
            </a:endParaRPr>
          </a:p>
          <a:p>
            <a:pPr marL="331788" lvl="1" algn="l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Used On Both </a:t>
            </a:r>
          </a:p>
          <a:p>
            <a:pPr marL="331788" lvl="1" algn="l"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2400" b="1" dirty="0">
                <a:solidFill>
                  <a:schemeClr val="tx1"/>
                </a:solidFill>
                <a:latin typeface="+mn-lt"/>
              </a:rPr>
              <a:t>Label </a:t>
            </a:r>
          </a:p>
          <a:p>
            <a:pPr marL="331788" lvl="1" algn="l"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and the </a:t>
            </a:r>
          </a:p>
          <a:p>
            <a:pPr marL="331788" lvl="1" algn="l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S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afety</a:t>
            </a:r>
            <a:r>
              <a:rPr lang="en-US" sz="2400" b="1" dirty="0">
                <a:solidFill>
                  <a:schemeClr val="tx1"/>
                </a:solidFill>
                <a:latin typeface="+mn-lt"/>
              </a:rPr>
              <a:t> D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ata</a:t>
            </a:r>
            <a:r>
              <a:rPr lang="en-US" sz="2400" b="1" dirty="0">
                <a:solidFill>
                  <a:schemeClr val="tx1"/>
                </a:solidFill>
                <a:latin typeface="+mn-lt"/>
              </a:rPr>
              <a:t> S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heet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3143250" y="1603375"/>
            <a:ext cx="230505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439" name="TextBox 44"/>
          <p:cNvSpPr txBox="1">
            <a:spLocks noChangeArrowheads="1"/>
          </p:cNvSpPr>
          <p:nvPr/>
        </p:nvSpPr>
        <p:spPr bwMode="auto">
          <a:xfrm>
            <a:off x="6167438" y="1066800"/>
            <a:ext cx="96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B0F0"/>
                </a:solidFill>
              </a:rPr>
              <a:t>SAMPLE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18" name="Oval 17"/>
          <p:cNvSpPr/>
          <p:nvPr/>
        </p:nvSpPr>
        <p:spPr>
          <a:xfrm>
            <a:off x="6057900" y="1676400"/>
            <a:ext cx="1028700" cy="296863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9460" name="Group 40"/>
          <p:cNvGrpSpPr>
            <a:grpSpLocks/>
          </p:cNvGrpSpPr>
          <p:nvPr/>
        </p:nvGrpSpPr>
        <p:grpSpPr bwMode="auto">
          <a:xfrm>
            <a:off x="4495800" y="1438275"/>
            <a:ext cx="4349750" cy="3971925"/>
            <a:chOff x="4495800" y="1437585"/>
            <a:chExt cx="4349261" cy="3972615"/>
          </a:xfrm>
        </p:grpSpPr>
        <p:sp>
          <p:nvSpPr>
            <p:cNvPr id="20" name="Rectangle 19"/>
            <p:cNvSpPr/>
            <p:nvPr/>
          </p:nvSpPr>
          <p:spPr>
            <a:xfrm>
              <a:off x="4495800" y="1447112"/>
              <a:ext cx="4349261" cy="39630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19465" name="Picture 20" descr="http://www.bradyid.com/images/BradyID_Small/121199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6700" y="1576428"/>
              <a:ext cx="686728" cy="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6" name="TextBox 21"/>
            <p:cNvSpPr txBox="1">
              <a:spLocks noChangeArrowheads="1"/>
            </p:cNvSpPr>
            <p:nvPr/>
          </p:nvSpPr>
          <p:spPr bwMode="auto">
            <a:xfrm>
              <a:off x="5581213" y="1437585"/>
              <a:ext cx="24621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ToxiFlam (Contains: X Y Z)  </a:t>
              </a:r>
            </a:p>
          </p:txBody>
        </p:sp>
        <p:pic>
          <p:nvPicPr>
            <p:cNvPr id="19467" name="Picture 12" descr="http://www.bradyid.com/images/BradyID_Small/121189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1572" y="1576428"/>
              <a:ext cx="686728" cy="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8" name="TextBox 23"/>
            <p:cNvSpPr txBox="1">
              <a:spLocks noChangeArrowheads="1"/>
            </p:cNvSpPr>
            <p:nvPr/>
          </p:nvSpPr>
          <p:spPr bwMode="auto">
            <a:xfrm>
              <a:off x="5561977" y="1704201"/>
              <a:ext cx="217636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Danger! 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Toxic If Swallowed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Flammable  Liquid and Vapor</a:t>
              </a:r>
            </a:p>
          </p:txBody>
        </p:sp>
        <p:sp>
          <p:nvSpPr>
            <p:cNvPr id="19469" name="TextBox 24"/>
            <p:cNvSpPr txBox="1">
              <a:spLocks noChangeArrowheads="1"/>
            </p:cNvSpPr>
            <p:nvPr/>
          </p:nvSpPr>
          <p:spPr bwMode="auto">
            <a:xfrm>
              <a:off x="4533900" y="2401669"/>
              <a:ext cx="4311161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Do not eat, drink or use tobacco when using this product.  Wash hands thoroughly after handling.  Keep container tightly closed.  Keep away from heat/sparks/open flame – No Smoking.  Wear protective  gloves and eye/face protection.  Ground container and receiving equipment.  Use explosion-proof electrical equipment.  Take precautionary measures against static discharge.  Use only non-sparking tools.  Store in cool/well ventilated place.</a:t>
              </a:r>
            </a:p>
          </p:txBody>
        </p:sp>
        <p:sp>
          <p:nvSpPr>
            <p:cNvPr id="19470" name="TextBox 25"/>
            <p:cNvSpPr txBox="1">
              <a:spLocks noChangeArrowheads="1"/>
            </p:cNvSpPr>
            <p:nvPr/>
          </p:nvSpPr>
          <p:spPr bwMode="auto">
            <a:xfrm>
              <a:off x="4533900" y="3810000"/>
              <a:ext cx="43111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 SWALLOWED: Immediately call a POISON CONTROL CENTER or doctor/physician.  Rinse mouth.</a:t>
              </a:r>
            </a:p>
          </p:txBody>
        </p:sp>
        <p:sp>
          <p:nvSpPr>
            <p:cNvPr id="19471" name="TextBox 26"/>
            <p:cNvSpPr txBox="1">
              <a:spLocks noChangeArrowheads="1"/>
            </p:cNvSpPr>
            <p:nvPr/>
          </p:nvSpPr>
          <p:spPr bwMode="auto">
            <a:xfrm>
              <a:off x="4533900" y="4262735"/>
              <a:ext cx="4311161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 case of fire, use water fog, dry chemical, CO</a:t>
              </a:r>
              <a:r>
                <a:rPr lang="en-US" altLang="en-US" sz="1100" b="1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or “alcohol” foam.</a:t>
              </a:r>
            </a:p>
          </p:txBody>
        </p:sp>
        <p:sp>
          <p:nvSpPr>
            <p:cNvPr id="19472" name="TextBox 27"/>
            <p:cNvSpPr txBox="1">
              <a:spLocks noChangeArrowheads="1"/>
            </p:cNvSpPr>
            <p:nvPr/>
          </p:nvSpPr>
          <p:spPr bwMode="auto">
            <a:xfrm>
              <a:off x="4533900" y="4572000"/>
              <a:ext cx="4311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See Safety Data Sheet for further details regarding this product.</a:t>
              </a:r>
            </a:p>
          </p:txBody>
        </p:sp>
        <p:sp>
          <p:nvSpPr>
            <p:cNvPr id="19473" name="TextBox 28"/>
            <p:cNvSpPr txBox="1">
              <a:spLocks noChangeArrowheads="1"/>
            </p:cNvSpPr>
            <p:nvPr/>
          </p:nvSpPr>
          <p:spPr bwMode="auto">
            <a:xfrm>
              <a:off x="4533900" y="4876800"/>
              <a:ext cx="43111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MyCompany, MyStreet, MyTown NJ 00000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Tel: 444 999 9999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57200" y="1320800"/>
            <a:ext cx="4000500" cy="4775200"/>
          </a:xfrm>
          <a:prstGeom prst="rect">
            <a:avLst/>
          </a:prstGeom>
        </p:spPr>
        <p:txBody>
          <a:bodyPr/>
          <a:lstStyle>
            <a:lvl1pPr indent="0" algn="ctr">
              <a:spcBef>
                <a:spcPct val="20000"/>
              </a:spcBef>
              <a:buFont typeface="Arial" pitchFamily="34" charset="0"/>
              <a:buNone/>
              <a:defRPr sz="3200" b="1"/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688975" indent="-688975" algn="l" eaLnBrk="1" fontAlgn="auto" hangingPunct="1"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LABEL: </a:t>
            </a:r>
          </a:p>
          <a:p>
            <a:pPr marL="688975" indent="-688975" algn="l"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0000FF"/>
                </a:solidFill>
                <a:latin typeface="+mn-lt"/>
              </a:rPr>
              <a:t>Signal Word</a:t>
            </a:r>
            <a:endParaRPr lang="en-US" sz="2400" dirty="0">
              <a:latin typeface="+mn-lt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Indicates the Severity of the Chemical Hazard</a:t>
            </a:r>
          </a:p>
          <a:p>
            <a:pPr marL="331788" lvl="1" algn="l" eaLnBrk="1" fontAlgn="auto" hangingPunct="1">
              <a:spcAft>
                <a:spcPts val="0"/>
              </a:spcAft>
              <a:defRPr/>
            </a:pPr>
            <a:endParaRPr lang="en-US" sz="1800" b="1" dirty="0">
              <a:solidFill>
                <a:schemeClr val="tx1"/>
              </a:solidFill>
              <a:latin typeface="+mn-lt"/>
            </a:endParaRPr>
          </a:p>
          <a:p>
            <a:pPr marL="674688" lvl="1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DANGER</a:t>
            </a:r>
            <a:r>
              <a:rPr lang="en-US" sz="2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– Most Severe</a:t>
            </a:r>
          </a:p>
          <a:p>
            <a:pPr marL="674688" lvl="1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b="1" dirty="0">
              <a:solidFill>
                <a:schemeClr val="tx1"/>
              </a:solidFill>
              <a:latin typeface="+mn-lt"/>
            </a:endParaRPr>
          </a:p>
          <a:p>
            <a:pPr marL="674688" lvl="1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Warning</a:t>
            </a:r>
            <a:r>
              <a:rPr lang="en-US" sz="2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– Less Severe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3752850" y="1825625"/>
            <a:ext cx="230505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463" name="TextBox 16"/>
          <p:cNvSpPr txBox="1">
            <a:spLocks noChangeArrowheads="1"/>
          </p:cNvSpPr>
          <p:nvPr/>
        </p:nvSpPr>
        <p:spPr bwMode="auto">
          <a:xfrm>
            <a:off x="6167438" y="1066800"/>
            <a:ext cx="96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B0F0"/>
                </a:solidFill>
              </a:rPr>
              <a:t>SAMPLE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3" name="Rectangle 2"/>
          <p:cNvSpPr/>
          <p:nvPr/>
        </p:nvSpPr>
        <p:spPr>
          <a:xfrm>
            <a:off x="5546725" y="1909763"/>
            <a:ext cx="2247900" cy="376237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0484" name="Group 40"/>
          <p:cNvGrpSpPr>
            <a:grpSpLocks/>
          </p:cNvGrpSpPr>
          <p:nvPr/>
        </p:nvGrpSpPr>
        <p:grpSpPr bwMode="auto">
          <a:xfrm>
            <a:off x="4495800" y="1438275"/>
            <a:ext cx="4349750" cy="3971925"/>
            <a:chOff x="4495800" y="1437585"/>
            <a:chExt cx="4349261" cy="3972615"/>
          </a:xfrm>
        </p:grpSpPr>
        <p:sp>
          <p:nvSpPr>
            <p:cNvPr id="20" name="Rectangle 19"/>
            <p:cNvSpPr/>
            <p:nvPr/>
          </p:nvSpPr>
          <p:spPr>
            <a:xfrm>
              <a:off x="4495800" y="1447112"/>
              <a:ext cx="4349261" cy="39630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20489" name="Picture 20" descr="http://www.bradyid.com/images/BradyID_Small/121199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6700" y="1576428"/>
              <a:ext cx="686728" cy="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0" name="TextBox 21"/>
            <p:cNvSpPr txBox="1">
              <a:spLocks noChangeArrowheads="1"/>
            </p:cNvSpPr>
            <p:nvPr/>
          </p:nvSpPr>
          <p:spPr bwMode="auto">
            <a:xfrm>
              <a:off x="5581213" y="1437585"/>
              <a:ext cx="24621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ToxiFlam (Contains: X Y Z)  </a:t>
              </a:r>
            </a:p>
          </p:txBody>
        </p:sp>
        <p:pic>
          <p:nvPicPr>
            <p:cNvPr id="20491" name="Picture 12" descr="http://www.bradyid.com/images/BradyID_Small/121189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1572" y="1576428"/>
              <a:ext cx="686728" cy="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2" name="TextBox 23"/>
            <p:cNvSpPr txBox="1">
              <a:spLocks noChangeArrowheads="1"/>
            </p:cNvSpPr>
            <p:nvPr/>
          </p:nvSpPr>
          <p:spPr bwMode="auto">
            <a:xfrm>
              <a:off x="5561977" y="1704201"/>
              <a:ext cx="217636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Danger! 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Toxic If Swallowed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Flammable  Liquid and Vapor</a:t>
              </a:r>
            </a:p>
          </p:txBody>
        </p:sp>
        <p:sp>
          <p:nvSpPr>
            <p:cNvPr id="20493" name="TextBox 24"/>
            <p:cNvSpPr txBox="1">
              <a:spLocks noChangeArrowheads="1"/>
            </p:cNvSpPr>
            <p:nvPr/>
          </p:nvSpPr>
          <p:spPr bwMode="auto">
            <a:xfrm>
              <a:off x="4533900" y="2401669"/>
              <a:ext cx="4311161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Do not eat, drink or use tobacco when using this product.  Wash hands thoroughly after handling.  Keep container tightly closed.  Keep away from heat/sparks/open flame – No Smoking.  Wear protective  gloves and eye/face protection.  Ground container and receiving equipment.  Use explosion-proof electrical equipment.  Take precautionary measures against static discharge.  Use only non-sparking tools.  Store in cool/well ventilated place.</a:t>
              </a:r>
            </a:p>
          </p:txBody>
        </p:sp>
        <p:sp>
          <p:nvSpPr>
            <p:cNvPr id="20494" name="TextBox 25"/>
            <p:cNvSpPr txBox="1">
              <a:spLocks noChangeArrowheads="1"/>
            </p:cNvSpPr>
            <p:nvPr/>
          </p:nvSpPr>
          <p:spPr bwMode="auto">
            <a:xfrm>
              <a:off x="4533900" y="3810000"/>
              <a:ext cx="43111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 SWALLOWED: Immediately call a POISON CONTROL CENTER or doctor/physician.  Rinse mouth.</a:t>
              </a:r>
            </a:p>
          </p:txBody>
        </p:sp>
        <p:sp>
          <p:nvSpPr>
            <p:cNvPr id="20495" name="TextBox 26"/>
            <p:cNvSpPr txBox="1">
              <a:spLocks noChangeArrowheads="1"/>
            </p:cNvSpPr>
            <p:nvPr/>
          </p:nvSpPr>
          <p:spPr bwMode="auto">
            <a:xfrm>
              <a:off x="4533900" y="4262735"/>
              <a:ext cx="4311161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 case of fire, use water fog, dry chemical, CO</a:t>
              </a:r>
              <a:r>
                <a:rPr lang="en-US" altLang="en-US" sz="1100" b="1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or “alcohol” foam.</a:t>
              </a:r>
            </a:p>
          </p:txBody>
        </p:sp>
        <p:sp>
          <p:nvSpPr>
            <p:cNvPr id="20496" name="TextBox 27"/>
            <p:cNvSpPr txBox="1">
              <a:spLocks noChangeArrowheads="1"/>
            </p:cNvSpPr>
            <p:nvPr/>
          </p:nvSpPr>
          <p:spPr bwMode="auto">
            <a:xfrm>
              <a:off x="4533900" y="4572000"/>
              <a:ext cx="4311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See Safety Data Sheet for further details regarding this product.</a:t>
              </a:r>
            </a:p>
          </p:txBody>
        </p:sp>
        <p:sp>
          <p:nvSpPr>
            <p:cNvPr id="20497" name="TextBox 28"/>
            <p:cNvSpPr txBox="1">
              <a:spLocks noChangeArrowheads="1"/>
            </p:cNvSpPr>
            <p:nvPr/>
          </p:nvSpPr>
          <p:spPr bwMode="auto">
            <a:xfrm>
              <a:off x="4533900" y="4876800"/>
              <a:ext cx="43111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MyCompany, MyStreet, MyTown NJ 00000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Tel: 444 999 9999</a:t>
              </a:r>
            </a:p>
          </p:txBody>
        </p:sp>
      </p:grpSp>
      <p:cxnSp>
        <p:nvCxnSpPr>
          <p:cNvPr id="43" name="Straight Arrow Connector 42"/>
          <p:cNvCxnSpPr/>
          <p:nvPr/>
        </p:nvCxnSpPr>
        <p:spPr>
          <a:xfrm>
            <a:off x="3429000" y="2133600"/>
            <a:ext cx="21717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486" name="TextBox 16"/>
          <p:cNvSpPr txBox="1">
            <a:spLocks noChangeArrowheads="1"/>
          </p:cNvSpPr>
          <p:nvPr/>
        </p:nvSpPr>
        <p:spPr bwMode="auto">
          <a:xfrm>
            <a:off x="533400" y="1320800"/>
            <a:ext cx="3810000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11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668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LABEL: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Hazard Statement</a:t>
            </a:r>
            <a:endParaRPr lang="en-US" altLang="en-US" sz="2400" b="1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 b="1"/>
              <a:t>Describes the Nature and Degree of the Chemical Hazard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US" altLang="en-US" sz="1200" b="1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 b="1"/>
              <a:t>Standardized Phrase is Pre-Determined by its Chemical Classification and Category</a:t>
            </a:r>
          </a:p>
          <a:p>
            <a:pPr lvl="2" eaLnBrk="1" hangingPunct="1"/>
            <a:r>
              <a:rPr lang="en-US" altLang="en-US" sz="1800"/>
              <a:t>As Evaluated by the Manufacturer In Accordance With   OSHA Criteria</a:t>
            </a:r>
          </a:p>
        </p:txBody>
      </p:sp>
      <p:sp>
        <p:nvSpPr>
          <p:cNvPr id="20487" name="TextBox 30"/>
          <p:cNvSpPr txBox="1">
            <a:spLocks noChangeArrowheads="1"/>
          </p:cNvSpPr>
          <p:nvPr/>
        </p:nvSpPr>
        <p:spPr bwMode="auto">
          <a:xfrm>
            <a:off x="6167438" y="1066800"/>
            <a:ext cx="96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B0F0"/>
                </a:solidFill>
              </a:rPr>
              <a:t>SAMPLE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ChangeArrowheads="1"/>
          </p:cNvSpPr>
          <p:nvPr/>
        </p:nvSpPr>
        <p:spPr bwMode="auto">
          <a:xfrm>
            <a:off x="2362200" y="1066800"/>
            <a:ext cx="4419600" cy="160020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075" name="Title 1"/>
          <p:cNvSpPr>
            <a:spLocks noGrp="1"/>
          </p:cNvSpPr>
          <p:nvPr>
            <p:ph type="ctrTitle"/>
          </p:nvPr>
        </p:nvSpPr>
        <p:spPr>
          <a:xfrm>
            <a:off x="1981200" y="1120775"/>
            <a:ext cx="5105400" cy="1470025"/>
          </a:xfrm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b="1"/>
              <a:t>OSHA’s Revised</a:t>
            </a:r>
            <a:br>
              <a:rPr lang="en-US" altLang="en-US" sz="4000" b="1"/>
            </a:br>
            <a:r>
              <a:rPr lang="en-US" altLang="en-US" sz="4000" b="1"/>
              <a:t>HAZCOM Standard</a:t>
            </a:r>
            <a:br>
              <a:rPr lang="en-US" altLang="en-US" sz="4000" b="1"/>
            </a:br>
            <a:r>
              <a:rPr lang="en-US" altLang="en-US" sz="1600">
                <a:latin typeface="Times New Roman" panose="02020603050405020304" pitchFamily="18" charset="0"/>
              </a:rPr>
              <a:t>(3/26/2012)</a:t>
            </a:r>
          </a:p>
        </p:txBody>
      </p:sp>
      <p:sp>
        <p:nvSpPr>
          <p:cNvPr id="3076" name="Subtitle 2"/>
          <p:cNvSpPr>
            <a:spLocks noGrp="1"/>
          </p:cNvSpPr>
          <p:nvPr>
            <p:ph type="subTitle" idx="1"/>
          </p:nvPr>
        </p:nvSpPr>
        <p:spPr>
          <a:xfrm>
            <a:off x="457200" y="5562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chemeClr val="tx1"/>
                </a:solidFill>
              </a:rPr>
              <a:t>Your Right to Know </a:t>
            </a:r>
            <a:r>
              <a:rPr lang="en-US" altLang="en-US" sz="2400" b="1" i="1" u="sng">
                <a:solidFill>
                  <a:srgbClr val="0000FF"/>
                </a:solidFill>
              </a:rPr>
              <a:t>and Understand</a:t>
            </a:r>
          </a:p>
          <a:p>
            <a:pPr eaLnBrk="1" hangingPunct="1"/>
            <a:r>
              <a:rPr lang="en-US" altLang="en-US" sz="2400" b="1">
                <a:solidFill>
                  <a:schemeClr val="tx1"/>
                </a:solidFill>
              </a:rPr>
              <a:t>Hazardous Chemicals Used in the Workplace</a:t>
            </a:r>
          </a:p>
        </p:txBody>
      </p:sp>
      <p:pic>
        <p:nvPicPr>
          <p:cNvPr id="3077" name="Picture 72" descr="BCB LOGO-Jul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93663"/>
            <a:ext cx="174307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1"/>
          <p:cNvSpPr>
            <a:spLocks noChangeArrowheads="1"/>
          </p:cNvSpPr>
          <p:nvPr/>
        </p:nvSpPr>
        <p:spPr bwMode="auto">
          <a:xfrm>
            <a:off x="1981200" y="76200"/>
            <a:ext cx="6186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3600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Safety Policies &amp; Programs</a:t>
            </a:r>
          </a:p>
        </p:txBody>
      </p:sp>
      <p:sp>
        <p:nvSpPr>
          <p:cNvPr id="3079" name="TextBox 5"/>
          <p:cNvSpPr txBox="1">
            <a:spLocks noChangeArrowheads="1"/>
          </p:cNvSpPr>
          <p:nvPr/>
        </p:nvSpPr>
        <p:spPr bwMode="auto">
          <a:xfrm>
            <a:off x="2505075" y="3648075"/>
            <a:ext cx="1838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rgbClr val="0000FF"/>
                </a:solidFill>
                <a:latin typeface="Arial Black" panose="020B0A04020102020204" pitchFamily="34" charset="0"/>
              </a:rPr>
              <a:t>GHS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68575" y="4419600"/>
            <a:ext cx="4486275" cy="80010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5400">
                <a:solidFill>
                  <a:srgbClr val="0000FF"/>
                </a:solidFill>
                <a:latin typeface="Arial Black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666699"/>
                </a:solidFill>
              </a:rPr>
              <a:t>The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</a:rPr>
              <a:t>Globally Harmonized System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Of Classification and Labeling of Chemicals</a:t>
            </a:r>
          </a:p>
        </p:txBody>
      </p:sp>
      <p:pic>
        <p:nvPicPr>
          <p:cNvPr id="3081" name="Picture 2" descr="GHS Acute Toxic Picto Lab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2809875"/>
            <a:ext cx="652462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8" descr="http://www.bradyid.com/images/BradyID_Small/12119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779713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http://www.bradyid.com/images/BradyID_Small/121189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775" y="2805113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4" descr="http://www.bradyid.com/images/BradyID_Small/12119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150" y="2779713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6" descr="http://www.bradyid.com/images/BradyID_Small/121195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0" y="2805113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2667000" y="3648075"/>
            <a:ext cx="37877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600200" y="2895600"/>
            <a:ext cx="7620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72000" y="1470025"/>
            <a:ext cx="968375" cy="89217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495800" y="1447800"/>
            <a:ext cx="4349750" cy="396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510" name="TextBox 21"/>
          <p:cNvSpPr txBox="1">
            <a:spLocks noChangeArrowheads="1"/>
          </p:cNvSpPr>
          <p:nvPr/>
        </p:nvSpPr>
        <p:spPr bwMode="auto">
          <a:xfrm>
            <a:off x="5581650" y="1438275"/>
            <a:ext cx="24622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ToxiFlam (Contains: X Y Z)  </a:t>
            </a:r>
          </a:p>
        </p:txBody>
      </p:sp>
      <p:pic>
        <p:nvPicPr>
          <p:cNvPr id="21511" name="Picture 12" descr="http://www.bradyid.com/images/BradyID_Small/1211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13" y="1576388"/>
            <a:ext cx="687387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TextBox 23"/>
          <p:cNvSpPr txBox="1">
            <a:spLocks noChangeArrowheads="1"/>
          </p:cNvSpPr>
          <p:nvPr/>
        </p:nvSpPr>
        <p:spPr bwMode="auto">
          <a:xfrm>
            <a:off x="5562600" y="1704975"/>
            <a:ext cx="21764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Danger!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Toxic If Swallowed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Flammable  Liquid and Vapor</a:t>
            </a:r>
          </a:p>
        </p:txBody>
      </p:sp>
      <p:sp>
        <p:nvSpPr>
          <p:cNvPr id="21513" name="TextBox 24"/>
          <p:cNvSpPr txBox="1">
            <a:spLocks noChangeArrowheads="1"/>
          </p:cNvSpPr>
          <p:nvPr/>
        </p:nvSpPr>
        <p:spPr bwMode="auto">
          <a:xfrm>
            <a:off x="4533900" y="2401888"/>
            <a:ext cx="43116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Do not eat, drink or use tobacco when using this product.  Wash hands thoroughly after handling.  Keep container tightly closed.  Keep away from heat/sparks/open flame – No Smoking.  Wear protective  gloves and eye/face protection.  Ground container and receiving equipment.  Use explosion-proof electrical equipment.  Take precautionary measures against static discharge.  Use only non-sparking tools.  Store in cool/well ventilated place.</a:t>
            </a:r>
          </a:p>
        </p:txBody>
      </p:sp>
      <p:sp>
        <p:nvSpPr>
          <p:cNvPr id="21514" name="TextBox 25"/>
          <p:cNvSpPr txBox="1">
            <a:spLocks noChangeArrowheads="1"/>
          </p:cNvSpPr>
          <p:nvPr/>
        </p:nvSpPr>
        <p:spPr bwMode="auto">
          <a:xfrm>
            <a:off x="4533900" y="3810000"/>
            <a:ext cx="4311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IF SWALLOWED: Immediately call a POISON CONTROL CENTER or doctor/physician.  Rinse mouth.</a:t>
            </a:r>
          </a:p>
        </p:txBody>
      </p:sp>
      <p:sp>
        <p:nvSpPr>
          <p:cNvPr id="21515" name="TextBox 26"/>
          <p:cNvSpPr txBox="1">
            <a:spLocks noChangeArrowheads="1"/>
          </p:cNvSpPr>
          <p:nvPr/>
        </p:nvSpPr>
        <p:spPr bwMode="auto">
          <a:xfrm>
            <a:off x="4533900" y="4262438"/>
            <a:ext cx="43116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In case of fire, use water fog, dry chemical, CO</a:t>
            </a:r>
            <a:r>
              <a:rPr lang="en-US" altLang="en-US" sz="11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 or “alcohol” foam.</a:t>
            </a:r>
          </a:p>
        </p:txBody>
      </p:sp>
      <p:sp>
        <p:nvSpPr>
          <p:cNvPr id="21516" name="TextBox 27"/>
          <p:cNvSpPr txBox="1">
            <a:spLocks noChangeArrowheads="1"/>
          </p:cNvSpPr>
          <p:nvPr/>
        </p:nvSpPr>
        <p:spPr bwMode="auto">
          <a:xfrm>
            <a:off x="4533900" y="4572000"/>
            <a:ext cx="43116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See Safety Data Sheet for further details regarding this product.</a:t>
            </a:r>
          </a:p>
        </p:txBody>
      </p:sp>
      <p:sp>
        <p:nvSpPr>
          <p:cNvPr id="21517" name="TextBox 28"/>
          <p:cNvSpPr txBox="1">
            <a:spLocks noChangeArrowheads="1"/>
          </p:cNvSpPr>
          <p:nvPr/>
        </p:nvSpPr>
        <p:spPr bwMode="auto">
          <a:xfrm>
            <a:off x="4533900" y="4876800"/>
            <a:ext cx="4311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MyCompany, MyStreet, MyTown NJ 00000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Tel: 444 999 9999</a:t>
            </a:r>
          </a:p>
        </p:txBody>
      </p:sp>
      <p:pic>
        <p:nvPicPr>
          <p:cNvPr id="21518" name="Picture 4" descr="http://www.bradyid.com/images/BradyID_Small/12119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825" y="4953000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6" descr="http://www.bradyid.com/images/BradyID_Small/12119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5580063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10" descr="http://www.bradyid.com/images/BradyID_Small/12118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913" y="5640388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1" name="Picture 18" descr="http://www.bradyid.com/images/BradyID_Small/12119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953000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7772400" y="1470025"/>
            <a:ext cx="968375" cy="89217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1523" name="Picture 2" descr="GHS Acute Toxic Picto Label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700" y="5681663"/>
            <a:ext cx="8477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4" name="Picture 14" descr="http://www.bradyid.com/images/BradyID_Small/121192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925" y="5640388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5" name="Picture 16" descr="http://www.bradyid.com/images/BradyID_Small/121195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088" y="4953000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6" name="Picture 20" descr="http://www.bradyid.com/images/BradyID_Small/121199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1576388"/>
            <a:ext cx="687388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7" name="TextBox 29"/>
          <p:cNvSpPr txBox="1">
            <a:spLocks noChangeArrowheads="1"/>
          </p:cNvSpPr>
          <p:nvPr/>
        </p:nvSpPr>
        <p:spPr bwMode="auto">
          <a:xfrm>
            <a:off x="381000" y="1320800"/>
            <a:ext cx="4114800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3178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LABEL: </a:t>
            </a:r>
            <a:r>
              <a:rPr lang="en-US" altLang="en-US" sz="2800" b="1">
                <a:solidFill>
                  <a:srgbClr val="0000FF"/>
                </a:solidFill>
              </a:rPr>
              <a:t>Pictograms </a:t>
            </a:r>
            <a:endParaRPr lang="en-US" altLang="en-US" sz="2400" b="1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 b="1"/>
              <a:t> </a:t>
            </a:r>
            <a:r>
              <a:rPr lang="en-US" altLang="en-US" sz="2400"/>
              <a:t>a</a:t>
            </a:r>
            <a:r>
              <a:rPr lang="en-US" altLang="en-US" sz="2400" b="1"/>
              <a:t> Black Symbol    </a:t>
            </a:r>
            <a:r>
              <a:rPr lang="en-US" altLang="en-US" sz="2000"/>
              <a:t>(Determined By the Chemical’s Classification &amp; Category )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 b="1"/>
              <a:t> </a:t>
            </a:r>
            <a:r>
              <a:rPr lang="en-US" altLang="en-US" sz="2400"/>
              <a:t>on a</a:t>
            </a:r>
            <a:r>
              <a:rPr lang="en-US" altLang="en-US" sz="2400" b="1"/>
              <a:t> </a:t>
            </a:r>
            <a:r>
              <a:rPr lang="en-US" altLang="en-US" sz="2400" b="1">
                <a:solidFill>
                  <a:schemeClr val="bg1"/>
                </a:solidFill>
              </a:rPr>
              <a:t>White</a:t>
            </a:r>
            <a:r>
              <a:rPr lang="en-US" altLang="en-US" sz="2400" b="1"/>
              <a:t> Background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with a</a:t>
            </a:r>
            <a:r>
              <a:rPr lang="en-US" altLang="en-US" sz="2400" b="1"/>
              <a:t> </a:t>
            </a:r>
            <a:r>
              <a:rPr lang="en-US" altLang="en-US" sz="2400" b="1">
                <a:solidFill>
                  <a:srgbClr val="FF0000"/>
                </a:solidFill>
              </a:rPr>
              <a:t>Red</a:t>
            </a:r>
            <a:r>
              <a:rPr lang="en-US" altLang="en-US" sz="2400" b="1"/>
              <a:t> Border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 b="1"/>
              <a:t> </a:t>
            </a:r>
            <a:r>
              <a:rPr lang="en-US" altLang="en-US" sz="2400"/>
              <a:t>Conveys Specific Information About the Hazards of the Chemical</a:t>
            </a:r>
          </a:p>
        </p:txBody>
      </p:sp>
      <p:sp>
        <p:nvSpPr>
          <p:cNvPr id="21528" name="TextBox 39"/>
          <p:cNvSpPr txBox="1">
            <a:spLocks noChangeArrowheads="1"/>
          </p:cNvSpPr>
          <p:nvPr/>
        </p:nvSpPr>
        <p:spPr bwMode="auto">
          <a:xfrm>
            <a:off x="6167438" y="1066800"/>
            <a:ext cx="96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B0F0"/>
                </a:solidFill>
              </a:rPr>
              <a:t>SAMPLE</a:t>
            </a:r>
          </a:p>
        </p:txBody>
      </p:sp>
      <p:sp>
        <p:nvSpPr>
          <p:cNvPr id="21529" name="AutoShape 25"/>
          <p:cNvSpPr>
            <a:spLocks noChangeArrowheads="1"/>
          </p:cNvSpPr>
          <p:nvPr/>
        </p:nvSpPr>
        <p:spPr bwMode="auto">
          <a:xfrm>
            <a:off x="4724400" y="1905000"/>
            <a:ext cx="381000" cy="381000"/>
          </a:xfrm>
          <a:prstGeom prst="rtTriangl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30" name="AutoShape 26"/>
          <p:cNvSpPr>
            <a:spLocks noChangeArrowheads="1"/>
          </p:cNvSpPr>
          <p:nvPr/>
        </p:nvSpPr>
        <p:spPr bwMode="auto">
          <a:xfrm>
            <a:off x="7848600" y="1905000"/>
            <a:ext cx="381000" cy="381000"/>
          </a:xfrm>
          <a:prstGeom prst="rtTriangl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31" name="AutoShape 27"/>
          <p:cNvSpPr>
            <a:spLocks noChangeArrowheads="1"/>
          </p:cNvSpPr>
          <p:nvPr/>
        </p:nvSpPr>
        <p:spPr bwMode="auto">
          <a:xfrm flipV="1">
            <a:off x="4724400" y="1600200"/>
            <a:ext cx="381000" cy="381000"/>
          </a:xfrm>
          <a:prstGeom prst="rtTriangl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32" name="AutoShape 28"/>
          <p:cNvSpPr>
            <a:spLocks noChangeArrowheads="1"/>
          </p:cNvSpPr>
          <p:nvPr/>
        </p:nvSpPr>
        <p:spPr bwMode="auto">
          <a:xfrm flipV="1">
            <a:off x="7848600" y="1524000"/>
            <a:ext cx="457200" cy="457200"/>
          </a:xfrm>
          <a:prstGeom prst="rtTriangl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33" name="AutoShape 29"/>
          <p:cNvSpPr>
            <a:spLocks noChangeArrowheads="1"/>
          </p:cNvSpPr>
          <p:nvPr/>
        </p:nvSpPr>
        <p:spPr bwMode="auto">
          <a:xfrm flipH="1">
            <a:off x="5105400" y="1905000"/>
            <a:ext cx="381000" cy="381000"/>
          </a:xfrm>
          <a:prstGeom prst="rtTriangl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34" name="AutoShape 30"/>
          <p:cNvSpPr>
            <a:spLocks noChangeArrowheads="1"/>
          </p:cNvSpPr>
          <p:nvPr/>
        </p:nvSpPr>
        <p:spPr bwMode="auto">
          <a:xfrm flipH="1">
            <a:off x="8229600" y="1905000"/>
            <a:ext cx="381000" cy="381000"/>
          </a:xfrm>
          <a:prstGeom prst="rtTriangl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35" name="AutoShape 31"/>
          <p:cNvSpPr>
            <a:spLocks noChangeArrowheads="1"/>
          </p:cNvSpPr>
          <p:nvPr/>
        </p:nvSpPr>
        <p:spPr bwMode="auto">
          <a:xfrm flipH="1" flipV="1">
            <a:off x="5105400" y="1600200"/>
            <a:ext cx="381000" cy="381000"/>
          </a:xfrm>
          <a:prstGeom prst="rtTriangl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36" name="AutoShape 32"/>
          <p:cNvSpPr>
            <a:spLocks noChangeArrowheads="1"/>
          </p:cNvSpPr>
          <p:nvPr/>
        </p:nvSpPr>
        <p:spPr bwMode="auto">
          <a:xfrm flipH="1" flipV="1">
            <a:off x="8153400" y="1524000"/>
            <a:ext cx="457200" cy="457200"/>
          </a:xfrm>
          <a:prstGeom prst="rtTriangl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cxnSp>
        <p:nvCxnSpPr>
          <p:cNvPr id="5" name="Elbow Connector 4"/>
          <p:cNvCxnSpPr/>
          <p:nvPr/>
        </p:nvCxnSpPr>
        <p:spPr>
          <a:xfrm>
            <a:off x="3573463" y="1592263"/>
            <a:ext cx="4351337" cy="339725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573463" y="1704975"/>
            <a:ext cx="1187450" cy="2270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pic>
        <p:nvPicPr>
          <p:cNvPr id="22531" name="Picture 12" descr="http://www.bradyid.com/images/BradyID_Small/1211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52800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10" descr="http://www.bradyid.com/images/BradyID_Small/12118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4725988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18" descr="http://www.bradyid.com/images/BradyID_Small/12119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TextBox 29"/>
          <p:cNvSpPr txBox="1">
            <a:spLocks noChangeArrowheads="1"/>
          </p:cNvSpPr>
          <p:nvPr/>
        </p:nvSpPr>
        <p:spPr bwMode="auto">
          <a:xfrm>
            <a:off x="533400" y="1320800"/>
            <a:ext cx="3962400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LABEL: </a:t>
            </a:r>
            <a:r>
              <a:rPr lang="en-US" altLang="en-US" sz="2800" b="1">
                <a:solidFill>
                  <a:srgbClr val="0000FF"/>
                </a:solidFill>
              </a:rPr>
              <a:t>Pictograms </a:t>
            </a:r>
            <a:endParaRPr lang="en-US" altLang="en-US" sz="2400" b="1"/>
          </a:p>
        </p:txBody>
      </p:sp>
      <p:sp>
        <p:nvSpPr>
          <p:cNvPr id="22535" name="TextBox 2"/>
          <p:cNvSpPr txBox="1">
            <a:spLocks noChangeArrowheads="1"/>
          </p:cNvSpPr>
          <p:nvPr/>
        </p:nvSpPr>
        <p:spPr bwMode="auto">
          <a:xfrm>
            <a:off x="2133600" y="2462213"/>
            <a:ext cx="67056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252538" indent="-12525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Oxidizer</a:t>
            </a:r>
            <a:r>
              <a:rPr lang="en-US" altLang="en-US" sz="2400"/>
              <a:t> </a:t>
            </a:r>
            <a:r>
              <a:rPr lang="en-US" altLang="en-US" sz="1800"/>
              <a:t>– Material May Cause Ignition of Combustibles Without External Source of Ignition</a:t>
            </a:r>
          </a:p>
        </p:txBody>
      </p:sp>
      <p:sp>
        <p:nvSpPr>
          <p:cNvPr id="22536" name="TextBox 39"/>
          <p:cNvSpPr txBox="1">
            <a:spLocks noChangeArrowheads="1"/>
          </p:cNvSpPr>
          <p:nvPr/>
        </p:nvSpPr>
        <p:spPr bwMode="auto">
          <a:xfrm>
            <a:off x="2133600" y="3529013"/>
            <a:ext cx="6705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Flammables, Self-Reactives, Pyrophorics, Self-Heating, Emits Flammable Gas, Organic Peroxides</a:t>
            </a:r>
            <a:endParaRPr lang="en-US" altLang="en-US" sz="1800"/>
          </a:p>
        </p:txBody>
      </p:sp>
      <p:sp>
        <p:nvSpPr>
          <p:cNvPr id="22537" name="TextBox 3"/>
          <p:cNvSpPr txBox="1">
            <a:spLocks noChangeArrowheads="1"/>
          </p:cNvSpPr>
          <p:nvPr/>
        </p:nvSpPr>
        <p:spPr bwMode="auto">
          <a:xfrm>
            <a:off x="2133600" y="2157413"/>
            <a:ext cx="1852613" cy="3683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Flame Over Circle</a:t>
            </a:r>
          </a:p>
        </p:txBody>
      </p:sp>
      <p:sp>
        <p:nvSpPr>
          <p:cNvPr id="22538" name="TextBox 40"/>
          <p:cNvSpPr txBox="1">
            <a:spLocks noChangeArrowheads="1"/>
          </p:cNvSpPr>
          <p:nvPr/>
        </p:nvSpPr>
        <p:spPr bwMode="auto">
          <a:xfrm>
            <a:off x="2133600" y="3287713"/>
            <a:ext cx="763588" cy="3698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Flame</a:t>
            </a:r>
          </a:p>
        </p:txBody>
      </p:sp>
      <p:sp>
        <p:nvSpPr>
          <p:cNvPr id="22539" name="TextBox 41"/>
          <p:cNvSpPr txBox="1">
            <a:spLocks noChangeArrowheads="1"/>
          </p:cNvSpPr>
          <p:nvPr/>
        </p:nvSpPr>
        <p:spPr bwMode="auto">
          <a:xfrm>
            <a:off x="2133600" y="4960938"/>
            <a:ext cx="6705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Explosives, Self-Reactives, Organic Peroxides</a:t>
            </a:r>
            <a:endParaRPr lang="en-US" altLang="en-US" sz="1800"/>
          </a:p>
        </p:txBody>
      </p:sp>
      <p:sp>
        <p:nvSpPr>
          <p:cNvPr id="22540" name="TextBox 42"/>
          <p:cNvSpPr txBox="1">
            <a:spLocks noChangeArrowheads="1"/>
          </p:cNvSpPr>
          <p:nvPr/>
        </p:nvSpPr>
        <p:spPr bwMode="auto">
          <a:xfrm>
            <a:off x="2133600" y="4719638"/>
            <a:ext cx="1735138" cy="3698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Exploding Bomb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pic>
        <p:nvPicPr>
          <p:cNvPr id="23555" name="Picture 4" descr="http://www.bradyid.com/images/BradyID_Small/12119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3352800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14" descr="http://www.bradyid.com/images/BradyID_Small/12119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4681538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20" descr="http://www.bradyid.com/images/BradyID_Small/12119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2132013"/>
            <a:ext cx="90805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TextBox 29"/>
          <p:cNvSpPr txBox="1">
            <a:spLocks noChangeArrowheads="1"/>
          </p:cNvSpPr>
          <p:nvPr/>
        </p:nvSpPr>
        <p:spPr bwMode="auto">
          <a:xfrm>
            <a:off x="533400" y="1320800"/>
            <a:ext cx="3962400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LABEL: </a:t>
            </a:r>
            <a:r>
              <a:rPr lang="en-US" altLang="en-US" sz="2800" b="1">
                <a:solidFill>
                  <a:srgbClr val="0000FF"/>
                </a:solidFill>
              </a:rPr>
              <a:t>Pictograms </a:t>
            </a:r>
            <a:endParaRPr lang="en-US" altLang="en-US" sz="2400" b="1"/>
          </a:p>
        </p:txBody>
      </p:sp>
      <p:sp>
        <p:nvSpPr>
          <p:cNvPr id="23559" name="TextBox 12"/>
          <p:cNvSpPr txBox="1">
            <a:spLocks noChangeArrowheads="1"/>
          </p:cNvSpPr>
          <p:nvPr/>
        </p:nvSpPr>
        <p:spPr bwMode="auto">
          <a:xfrm>
            <a:off x="2133600" y="3529013"/>
            <a:ext cx="67056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Corrosives </a:t>
            </a:r>
            <a:r>
              <a:rPr lang="en-US" altLang="en-US" sz="2000"/>
              <a:t>– Chemical Action Eats or Wears Away Thus Weakening or Destroying Metals, or Burns Skin or Eyes</a:t>
            </a:r>
          </a:p>
        </p:txBody>
      </p:sp>
      <p:sp>
        <p:nvSpPr>
          <p:cNvPr id="23560" name="TextBox 13"/>
          <p:cNvSpPr txBox="1">
            <a:spLocks noChangeArrowheads="1"/>
          </p:cNvSpPr>
          <p:nvPr/>
        </p:nvSpPr>
        <p:spPr bwMode="auto">
          <a:xfrm>
            <a:off x="2133600" y="3287713"/>
            <a:ext cx="1108075" cy="3698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Corrosion</a:t>
            </a:r>
          </a:p>
        </p:txBody>
      </p:sp>
      <p:sp>
        <p:nvSpPr>
          <p:cNvPr id="23561" name="TextBox 14"/>
          <p:cNvSpPr txBox="1">
            <a:spLocks noChangeArrowheads="1"/>
          </p:cNvSpPr>
          <p:nvPr/>
        </p:nvSpPr>
        <p:spPr bwMode="auto">
          <a:xfrm>
            <a:off x="2133600" y="2297113"/>
            <a:ext cx="67056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3550" indent="-4635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Acute Toxicity (Severe) </a:t>
            </a:r>
            <a:r>
              <a:rPr lang="en-US" altLang="en-US" sz="2000"/>
              <a:t>– Poisonous; Capable of Causing Serious Debilitation or Death</a:t>
            </a:r>
            <a:endParaRPr lang="en-US" altLang="en-US" sz="1800"/>
          </a:p>
        </p:txBody>
      </p:sp>
      <p:sp>
        <p:nvSpPr>
          <p:cNvPr id="23562" name="TextBox 15"/>
          <p:cNvSpPr txBox="1">
            <a:spLocks noChangeArrowheads="1"/>
          </p:cNvSpPr>
          <p:nvPr/>
        </p:nvSpPr>
        <p:spPr bwMode="auto">
          <a:xfrm>
            <a:off x="2133600" y="2057400"/>
            <a:ext cx="2187575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Skull and Crossbones</a:t>
            </a:r>
          </a:p>
        </p:txBody>
      </p:sp>
      <p:sp>
        <p:nvSpPr>
          <p:cNvPr id="23563" name="TextBox 16"/>
          <p:cNvSpPr txBox="1">
            <a:spLocks noChangeArrowheads="1"/>
          </p:cNvSpPr>
          <p:nvPr/>
        </p:nvSpPr>
        <p:spPr bwMode="auto">
          <a:xfrm>
            <a:off x="2133600" y="4960938"/>
            <a:ext cx="6705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Gases Under Pressure</a:t>
            </a:r>
            <a:endParaRPr lang="en-US" altLang="en-US" sz="1800"/>
          </a:p>
        </p:txBody>
      </p:sp>
      <p:sp>
        <p:nvSpPr>
          <p:cNvPr id="23564" name="TextBox 17"/>
          <p:cNvSpPr txBox="1">
            <a:spLocks noChangeArrowheads="1"/>
          </p:cNvSpPr>
          <p:nvPr/>
        </p:nvSpPr>
        <p:spPr bwMode="auto">
          <a:xfrm>
            <a:off x="2133600" y="4719638"/>
            <a:ext cx="1377950" cy="3698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Gas Cylinder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pic>
        <p:nvPicPr>
          <p:cNvPr id="24579" name="Picture 2" descr="GHS Acute Toxic Picto Lab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00" y="3721100"/>
            <a:ext cx="8477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16" descr="http://www.bradyid.com/images/BradyID_Small/12119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Box 29"/>
          <p:cNvSpPr txBox="1">
            <a:spLocks noChangeArrowheads="1"/>
          </p:cNvSpPr>
          <p:nvPr/>
        </p:nvSpPr>
        <p:spPr bwMode="auto">
          <a:xfrm>
            <a:off x="533400" y="1320800"/>
            <a:ext cx="3962400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LABEL: </a:t>
            </a:r>
            <a:r>
              <a:rPr lang="en-US" altLang="en-US" sz="2800" b="1">
                <a:solidFill>
                  <a:srgbClr val="0000FF"/>
                </a:solidFill>
              </a:rPr>
              <a:t>Pictograms </a:t>
            </a:r>
            <a:endParaRPr lang="en-US" altLang="en-US" sz="2400" b="1"/>
          </a:p>
        </p:txBody>
      </p:sp>
      <p:sp>
        <p:nvSpPr>
          <p:cNvPr id="24582" name="TextBox 14"/>
          <p:cNvSpPr txBox="1">
            <a:spLocks noChangeArrowheads="1"/>
          </p:cNvSpPr>
          <p:nvPr/>
        </p:nvSpPr>
        <p:spPr bwMode="auto">
          <a:xfrm>
            <a:off x="2133600" y="2370138"/>
            <a:ext cx="6858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Carcinogen; Respiratory Sensitizer; Mutagenicity;</a:t>
            </a: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Or Reproductive, Target Organ  or Aspiration Toxicity</a:t>
            </a:r>
            <a:endParaRPr lang="en-US" altLang="en-US" sz="1800"/>
          </a:p>
        </p:txBody>
      </p:sp>
      <p:sp>
        <p:nvSpPr>
          <p:cNvPr id="24583" name="TextBox 15"/>
          <p:cNvSpPr txBox="1">
            <a:spLocks noChangeArrowheads="1"/>
          </p:cNvSpPr>
          <p:nvPr/>
        </p:nvSpPr>
        <p:spPr bwMode="auto">
          <a:xfrm>
            <a:off x="2133600" y="2128838"/>
            <a:ext cx="1536700" cy="3698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Health Hazard</a:t>
            </a:r>
          </a:p>
        </p:txBody>
      </p:sp>
      <p:sp>
        <p:nvSpPr>
          <p:cNvPr id="24584" name="TextBox 16"/>
          <p:cNvSpPr txBox="1">
            <a:spLocks noChangeArrowheads="1"/>
          </p:cNvSpPr>
          <p:nvPr/>
        </p:nvSpPr>
        <p:spPr bwMode="auto">
          <a:xfrm>
            <a:off x="2133600" y="3917950"/>
            <a:ext cx="67056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Irritant, Dermal Sensitizer, Acute Toxicity (harmful), Narcotic Effects, Respiratory Tract Irritant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Also Voluntarily Identifies Substances Hazardous to the Ozone</a:t>
            </a:r>
            <a:endParaRPr lang="en-US" altLang="en-US" sz="1600"/>
          </a:p>
        </p:txBody>
      </p:sp>
      <p:sp>
        <p:nvSpPr>
          <p:cNvPr id="24585" name="TextBox 17"/>
          <p:cNvSpPr txBox="1">
            <a:spLocks noChangeArrowheads="1"/>
          </p:cNvSpPr>
          <p:nvPr/>
        </p:nvSpPr>
        <p:spPr bwMode="auto">
          <a:xfrm>
            <a:off x="2133600" y="3678238"/>
            <a:ext cx="1897063" cy="366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Exclamation Mark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25603" name="TextBox 29"/>
          <p:cNvSpPr txBox="1">
            <a:spLocks noChangeArrowheads="1"/>
          </p:cNvSpPr>
          <p:nvPr/>
        </p:nvSpPr>
        <p:spPr bwMode="auto">
          <a:xfrm>
            <a:off x="533400" y="1143000"/>
            <a:ext cx="617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LABEL: </a:t>
            </a:r>
            <a:r>
              <a:rPr lang="en-US" altLang="en-US" sz="2800"/>
              <a:t>Other</a:t>
            </a:r>
            <a:r>
              <a:rPr lang="en-US" altLang="en-US" sz="2800" b="1"/>
              <a:t> </a:t>
            </a:r>
            <a:r>
              <a:rPr lang="en-US" altLang="en-US" sz="2800" b="1">
                <a:solidFill>
                  <a:srgbClr val="0000FF"/>
                </a:solidFill>
              </a:rPr>
              <a:t>Pictograms </a:t>
            </a:r>
            <a:r>
              <a:rPr lang="en-US" altLang="en-US" sz="2800"/>
              <a:t>You May See</a:t>
            </a:r>
            <a:endParaRPr lang="en-US" altLang="en-US" sz="2400"/>
          </a:p>
        </p:txBody>
      </p:sp>
      <p:sp>
        <p:nvSpPr>
          <p:cNvPr id="25604" name="TextBox 14"/>
          <p:cNvSpPr txBox="1">
            <a:spLocks noChangeArrowheads="1"/>
          </p:cNvSpPr>
          <p:nvPr/>
        </p:nvSpPr>
        <p:spPr bwMode="auto">
          <a:xfrm>
            <a:off x="2133600" y="3402013"/>
            <a:ext cx="434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Biological Substances Can Be Hazardous But Are Not Regulated by OSHA </a:t>
            </a:r>
            <a:endParaRPr lang="en-US" altLang="en-US" sz="1600"/>
          </a:p>
        </p:txBody>
      </p:sp>
      <p:sp>
        <p:nvSpPr>
          <p:cNvPr id="25605" name="TextBox 15"/>
          <p:cNvSpPr txBox="1">
            <a:spLocks noChangeArrowheads="1"/>
          </p:cNvSpPr>
          <p:nvPr/>
        </p:nvSpPr>
        <p:spPr bwMode="auto">
          <a:xfrm>
            <a:off x="2133600" y="3162300"/>
            <a:ext cx="10953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Biological</a:t>
            </a:r>
          </a:p>
        </p:txBody>
      </p:sp>
      <p:pic>
        <p:nvPicPr>
          <p:cNvPr id="25606" name="Picture 2" descr="http://upload.wikimedia.org/wikipedia/commons/thumb/c/c0/Biohazard_symbol.svg/200px-Biohazard_symbo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" y="3162300"/>
            <a:ext cx="952500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7" name="Picture 6" descr="http://www.bradyid.com/images/BradyID_Small/12119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92300"/>
            <a:ext cx="9271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TextBox 19"/>
          <p:cNvSpPr txBox="1">
            <a:spLocks noChangeArrowheads="1"/>
          </p:cNvSpPr>
          <p:nvPr/>
        </p:nvSpPr>
        <p:spPr bwMode="auto">
          <a:xfrm>
            <a:off x="2133600" y="2265363"/>
            <a:ext cx="67056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Acute or Chronic Aquatic Toxicity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Enforced By EPA (Not OSHA)</a:t>
            </a:r>
            <a:endParaRPr lang="en-US" altLang="en-US" sz="1600"/>
          </a:p>
        </p:txBody>
      </p:sp>
      <p:sp>
        <p:nvSpPr>
          <p:cNvPr id="25609" name="TextBox 20"/>
          <p:cNvSpPr txBox="1">
            <a:spLocks noChangeArrowheads="1"/>
          </p:cNvSpPr>
          <p:nvPr/>
        </p:nvSpPr>
        <p:spPr bwMode="auto">
          <a:xfrm>
            <a:off x="2133600" y="1828800"/>
            <a:ext cx="1408113" cy="3667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Environment</a:t>
            </a:r>
          </a:p>
        </p:txBody>
      </p:sp>
      <p:sp>
        <p:nvSpPr>
          <p:cNvPr id="25610" name="AutoShape 12" descr="Z"/>
          <p:cNvSpPr>
            <a:spLocks noChangeAspect="1" noChangeArrowheads="1"/>
          </p:cNvSpPr>
          <p:nvPr/>
        </p:nvSpPr>
        <p:spPr bwMode="auto">
          <a:xfrm>
            <a:off x="3409950" y="2251075"/>
            <a:ext cx="23241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5611" name="AutoShape 16" descr="9k="/>
          <p:cNvSpPr>
            <a:spLocks noChangeAspect="1" noChangeArrowheads="1"/>
          </p:cNvSpPr>
          <p:nvPr/>
        </p:nvSpPr>
        <p:spPr bwMode="auto">
          <a:xfrm>
            <a:off x="3500438" y="235743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5612" name="AutoShape 18" descr="9k="/>
          <p:cNvSpPr>
            <a:spLocks noChangeAspect="1" noChangeArrowheads="1"/>
          </p:cNvSpPr>
          <p:nvPr/>
        </p:nvSpPr>
        <p:spPr bwMode="auto">
          <a:xfrm>
            <a:off x="3500438" y="235743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25613" name="Group 24"/>
          <p:cNvGrpSpPr>
            <a:grpSpLocks/>
          </p:cNvGrpSpPr>
          <p:nvPr/>
        </p:nvGrpSpPr>
        <p:grpSpPr bwMode="auto">
          <a:xfrm>
            <a:off x="685800" y="4572000"/>
            <a:ext cx="7848600" cy="1981200"/>
            <a:chOff x="432" y="2784"/>
            <a:chExt cx="4944" cy="1248"/>
          </a:xfrm>
        </p:grpSpPr>
        <p:pic>
          <p:nvPicPr>
            <p:cNvPr id="25614" name="Picture 22" descr="ANd9GcRapiw7P6fJb1Z9x46BTxp3NzaVp_rNUMwioa1c00nG028Y6TFf1Q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3120"/>
              <a:ext cx="72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15" name="TextBox 12"/>
            <p:cNvSpPr txBox="1">
              <a:spLocks noChangeArrowheads="1"/>
            </p:cNvSpPr>
            <p:nvPr/>
          </p:nvSpPr>
          <p:spPr bwMode="auto">
            <a:xfrm>
              <a:off x="1343" y="2787"/>
              <a:ext cx="3313" cy="1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800100" indent="-3429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u="sng"/>
                <a:t>Exempt</a:t>
              </a:r>
              <a:r>
                <a:rPr lang="en-US" altLang="en-US" sz="2400" b="1"/>
                <a:t>: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en-US" sz="2400"/>
                <a:t>Consumer Products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en-US" sz="2400"/>
                <a:t>Articles That Under Normal Conditions Pose No Physical Hazard or Health Risk</a:t>
              </a:r>
            </a:p>
            <a:p>
              <a:pPr lvl="1" eaLnBrk="1" hangingPunct="1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altLang="en-US" sz="1800"/>
                <a:t>Can Change If Cut Into or Welded</a:t>
              </a:r>
            </a:p>
          </p:txBody>
        </p:sp>
        <p:pic>
          <p:nvPicPr>
            <p:cNvPr id="25616" name="Picture 20" descr="ANd9GcSPThNKevQeUsVeRXU8ZPKyu_8Y92maJaR0LIJWRmlsCUHAkmzmNg&amp;t=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2928"/>
              <a:ext cx="86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17" name="Rectangle 23"/>
            <p:cNvSpPr>
              <a:spLocks noChangeArrowheads="1"/>
            </p:cNvSpPr>
            <p:nvPr/>
          </p:nvSpPr>
          <p:spPr bwMode="auto">
            <a:xfrm>
              <a:off x="576" y="2784"/>
              <a:ext cx="4800" cy="1248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3" name="Rectangle 2"/>
          <p:cNvSpPr/>
          <p:nvPr/>
        </p:nvSpPr>
        <p:spPr>
          <a:xfrm>
            <a:off x="4610100" y="2346325"/>
            <a:ext cx="4152900" cy="253047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6628" name="Group 40"/>
          <p:cNvGrpSpPr>
            <a:grpSpLocks/>
          </p:cNvGrpSpPr>
          <p:nvPr/>
        </p:nvGrpSpPr>
        <p:grpSpPr bwMode="auto">
          <a:xfrm>
            <a:off x="4495800" y="1438275"/>
            <a:ext cx="4349750" cy="3971925"/>
            <a:chOff x="4495800" y="1437585"/>
            <a:chExt cx="4349261" cy="3972615"/>
          </a:xfrm>
        </p:grpSpPr>
        <p:sp>
          <p:nvSpPr>
            <p:cNvPr id="20" name="Rectangle 19"/>
            <p:cNvSpPr/>
            <p:nvPr/>
          </p:nvSpPr>
          <p:spPr>
            <a:xfrm>
              <a:off x="4495800" y="1447112"/>
              <a:ext cx="4349261" cy="39630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26633" name="Picture 20" descr="http://www.bradyid.com/images/BradyID_Small/121199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6700" y="1576428"/>
              <a:ext cx="686728" cy="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4" name="TextBox 21"/>
            <p:cNvSpPr txBox="1">
              <a:spLocks noChangeArrowheads="1"/>
            </p:cNvSpPr>
            <p:nvPr/>
          </p:nvSpPr>
          <p:spPr bwMode="auto">
            <a:xfrm>
              <a:off x="5581213" y="1437585"/>
              <a:ext cx="24621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ToxiFlam (Contains: X Y Z)  </a:t>
              </a:r>
            </a:p>
          </p:txBody>
        </p:sp>
        <p:pic>
          <p:nvPicPr>
            <p:cNvPr id="26635" name="Picture 12" descr="http://www.bradyid.com/images/BradyID_Small/121189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1572" y="1576428"/>
              <a:ext cx="686728" cy="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6" name="TextBox 23"/>
            <p:cNvSpPr txBox="1">
              <a:spLocks noChangeArrowheads="1"/>
            </p:cNvSpPr>
            <p:nvPr/>
          </p:nvSpPr>
          <p:spPr bwMode="auto">
            <a:xfrm>
              <a:off x="5561977" y="1704201"/>
              <a:ext cx="217636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Danger! 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Toxic If Swallowed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Flammable  Liquid and Vapor</a:t>
              </a:r>
            </a:p>
          </p:txBody>
        </p:sp>
        <p:sp>
          <p:nvSpPr>
            <p:cNvPr id="26637" name="TextBox 24"/>
            <p:cNvSpPr txBox="1">
              <a:spLocks noChangeArrowheads="1"/>
            </p:cNvSpPr>
            <p:nvPr/>
          </p:nvSpPr>
          <p:spPr bwMode="auto">
            <a:xfrm>
              <a:off x="4533900" y="2401669"/>
              <a:ext cx="4311161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Do not eat, drink or use tobacco when using this product.  Wash hands thoroughly after handling.  Keep container tightly closed.  Keep away from heat/sparks/open flame – No Smoking.  Wear protective  gloves and eye/face protection.  Ground container and receiving equipment.  Use explosion-proof electrical equipment.  Take precautionary measures against static discharge.  Use only non-sparking tools.  Store in cool/well ventilated place.</a:t>
              </a:r>
            </a:p>
          </p:txBody>
        </p:sp>
        <p:sp>
          <p:nvSpPr>
            <p:cNvPr id="26638" name="TextBox 25"/>
            <p:cNvSpPr txBox="1">
              <a:spLocks noChangeArrowheads="1"/>
            </p:cNvSpPr>
            <p:nvPr/>
          </p:nvSpPr>
          <p:spPr bwMode="auto">
            <a:xfrm>
              <a:off x="4533900" y="3810000"/>
              <a:ext cx="43111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 SWALLOWED: Immediately call a POISON CONTROL CENTER or doctor/physician.  Rinse mouth.</a:t>
              </a:r>
            </a:p>
          </p:txBody>
        </p:sp>
        <p:sp>
          <p:nvSpPr>
            <p:cNvPr id="26639" name="TextBox 26"/>
            <p:cNvSpPr txBox="1">
              <a:spLocks noChangeArrowheads="1"/>
            </p:cNvSpPr>
            <p:nvPr/>
          </p:nvSpPr>
          <p:spPr bwMode="auto">
            <a:xfrm>
              <a:off x="4533900" y="4262735"/>
              <a:ext cx="4311161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 case of fire, use water fog, dry chemical, CO</a:t>
              </a:r>
              <a:r>
                <a:rPr lang="en-US" altLang="en-US" sz="1100" b="1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or “alcohol” foam.</a:t>
              </a:r>
            </a:p>
          </p:txBody>
        </p:sp>
        <p:sp>
          <p:nvSpPr>
            <p:cNvPr id="26640" name="TextBox 27"/>
            <p:cNvSpPr txBox="1">
              <a:spLocks noChangeArrowheads="1"/>
            </p:cNvSpPr>
            <p:nvPr/>
          </p:nvSpPr>
          <p:spPr bwMode="auto">
            <a:xfrm>
              <a:off x="4533900" y="4572000"/>
              <a:ext cx="4311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See Safety Data Sheet for further details regarding this product.</a:t>
              </a:r>
            </a:p>
          </p:txBody>
        </p:sp>
        <p:sp>
          <p:nvSpPr>
            <p:cNvPr id="26641" name="TextBox 28"/>
            <p:cNvSpPr txBox="1">
              <a:spLocks noChangeArrowheads="1"/>
            </p:cNvSpPr>
            <p:nvPr/>
          </p:nvSpPr>
          <p:spPr bwMode="auto">
            <a:xfrm>
              <a:off x="4533900" y="4876800"/>
              <a:ext cx="43111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MyCompany, MyStreet, MyTown NJ 00000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Tel: 444 999 9999</a:t>
              </a:r>
            </a:p>
          </p:txBody>
        </p:sp>
      </p:grpSp>
      <p:sp>
        <p:nvSpPr>
          <p:cNvPr id="26629" name="TextBox 16"/>
          <p:cNvSpPr txBox="1">
            <a:spLocks noChangeArrowheads="1"/>
          </p:cNvSpPr>
          <p:nvPr/>
        </p:nvSpPr>
        <p:spPr bwMode="auto">
          <a:xfrm>
            <a:off x="381000" y="1320800"/>
            <a:ext cx="4076700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4950" indent="-2349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LABEL: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Precautionary Statements</a:t>
            </a:r>
            <a:endParaRPr lang="en-US" altLang="en-US" sz="2400" b="1"/>
          </a:p>
          <a:p>
            <a:pPr eaLnBrk="1" hangingPunct="1"/>
            <a:r>
              <a:rPr lang="en-US" altLang="en-US" sz="2400"/>
              <a:t>Describes Recommended Measures to Minimize or Prevent Adverse Effects Resulting From Exposure or From Improper Handling or Storage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eaLnBrk="1" hangingPunct="1"/>
            <a:r>
              <a:rPr lang="en-US" altLang="en-US" sz="2400"/>
              <a:t>Standardized Phrases  are Pre-Determined by its Chemical Classification and Category</a:t>
            </a:r>
          </a:p>
        </p:txBody>
      </p:sp>
      <p:sp>
        <p:nvSpPr>
          <p:cNvPr id="26630" name="TextBox 30"/>
          <p:cNvSpPr txBox="1">
            <a:spLocks noChangeArrowheads="1"/>
          </p:cNvSpPr>
          <p:nvPr/>
        </p:nvSpPr>
        <p:spPr bwMode="auto">
          <a:xfrm>
            <a:off x="6167438" y="1066800"/>
            <a:ext cx="96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B0F0"/>
                </a:solidFill>
              </a:rPr>
              <a:t>SAMPLE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505200" y="2286000"/>
            <a:ext cx="1187450" cy="2270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3" name="Rectangle 2"/>
          <p:cNvSpPr/>
          <p:nvPr/>
        </p:nvSpPr>
        <p:spPr>
          <a:xfrm>
            <a:off x="4886325" y="4827588"/>
            <a:ext cx="3495675" cy="51117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7652" name="Group 40"/>
          <p:cNvGrpSpPr>
            <a:grpSpLocks/>
          </p:cNvGrpSpPr>
          <p:nvPr/>
        </p:nvGrpSpPr>
        <p:grpSpPr bwMode="auto">
          <a:xfrm>
            <a:off x="4495800" y="1438275"/>
            <a:ext cx="4349750" cy="3971925"/>
            <a:chOff x="4495800" y="1437585"/>
            <a:chExt cx="4349261" cy="3972615"/>
          </a:xfrm>
        </p:grpSpPr>
        <p:sp>
          <p:nvSpPr>
            <p:cNvPr id="20" name="Rectangle 19"/>
            <p:cNvSpPr/>
            <p:nvPr/>
          </p:nvSpPr>
          <p:spPr>
            <a:xfrm>
              <a:off x="4495800" y="1447112"/>
              <a:ext cx="4349261" cy="39630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27657" name="Picture 20" descr="http://www.bradyid.com/images/BradyID_Small/121199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6700" y="1576428"/>
              <a:ext cx="686728" cy="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8" name="TextBox 21"/>
            <p:cNvSpPr txBox="1">
              <a:spLocks noChangeArrowheads="1"/>
            </p:cNvSpPr>
            <p:nvPr/>
          </p:nvSpPr>
          <p:spPr bwMode="auto">
            <a:xfrm>
              <a:off x="5581213" y="1437585"/>
              <a:ext cx="24621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ToxiFlam (Contains: X Y Z)  </a:t>
              </a:r>
            </a:p>
          </p:txBody>
        </p:sp>
        <p:pic>
          <p:nvPicPr>
            <p:cNvPr id="27659" name="Picture 12" descr="http://www.bradyid.com/images/BradyID_Small/121189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1572" y="1576428"/>
              <a:ext cx="686728" cy="709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0" name="TextBox 23"/>
            <p:cNvSpPr txBox="1">
              <a:spLocks noChangeArrowheads="1"/>
            </p:cNvSpPr>
            <p:nvPr/>
          </p:nvSpPr>
          <p:spPr bwMode="auto">
            <a:xfrm>
              <a:off x="5561977" y="1704201"/>
              <a:ext cx="217636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Danger! 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Toxic If Swallowed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Flammable  Liquid and Vapor</a:t>
              </a:r>
            </a:p>
          </p:txBody>
        </p:sp>
        <p:sp>
          <p:nvSpPr>
            <p:cNvPr id="27661" name="TextBox 24"/>
            <p:cNvSpPr txBox="1">
              <a:spLocks noChangeArrowheads="1"/>
            </p:cNvSpPr>
            <p:nvPr/>
          </p:nvSpPr>
          <p:spPr bwMode="auto">
            <a:xfrm>
              <a:off x="4533900" y="2401669"/>
              <a:ext cx="4311161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Do not eat, drink or use tobacco when using this product.  Wash hands thoroughly after handling.  Keep container tightly closed.  Keep away from heat/sparks/open flame – No Smoking.  Wear protective  gloves and eye/face protection.  Ground container and receiving equipment.  Use explosion-proof electrical equipment.  Take precautionary measures against static discharge.  Use only non-sparking tools.  Store in cool/well ventilated place.</a:t>
              </a:r>
            </a:p>
          </p:txBody>
        </p:sp>
        <p:sp>
          <p:nvSpPr>
            <p:cNvPr id="27662" name="TextBox 25"/>
            <p:cNvSpPr txBox="1">
              <a:spLocks noChangeArrowheads="1"/>
            </p:cNvSpPr>
            <p:nvPr/>
          </p:nvSpPr>
          <p:spPr bwMode="auto">
            <a:xfrm>
              <a:off x="4533900" y="3810000"/>
              <a:ext cx="43111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 SWALLOWED: Immediately call a POISON CONTROL CENTER or doctor/physician.  Rinse mouth.</a:t>
              </a:r>
            </a:p>
          </p:txBody>
        </p:sp>
        <p:sp>
          <p:nvSpPr>
            <p:cNvPr id="27663" name="TextBox 26"/>
            <p:cNvSpPr txBox="1">
              <a:spLocks noChangeArrowheads="1"/>
            </p:cNvSpPr>
            <p:nvPr/>
          </p:nvSpPr>
          <p:spPr bwMode="auto">
            <a:xfrm>
              <a:off x="4533900" y="4262735"/>
              <a:ext cx="4311161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 case of fire, use water fog, dry chemical, CO</a:t>
              </a:r>
              <a:r>
                <a:rPr lang="en-US" altLang="en-US" sz="1100" b="1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or “alcohol” foam.</a:t>
              </a:r>
            </a:p>
          </p:txBody>
        </p:sp>
        <p:sp>
          <p:nvSpPr>
            <p:cNvPr id="27664" name="TextBox 27"/>
            <p:cNvSpPr txBox="1">
              <a:spLocks noChangeArrowheads="1"/>
            </p:cNvSpPr>
            <p:nvPr/>
          </p:nvSpPr>
          <p:spPr bwMode="auto">
            <a:xfrm>
              <a:off x="4533900" y="4572000"/>
              <a:ext cx="4311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See Safety Data Sheet for further details regarding this product.</a:t>
              </a:r>
            </a:p>
          </p:txBody>
        </p:sp>
        <p:sp>
          <p:nvSpPr>
            <p:cNvPr id="27665" name="TextBox 28"/>
            <p:cNvSpPr txBox="1">
              <a:spLocks noChangeArrowheads="1"/>
            </p:cNvSpPr>
            <p:nvPr/>
          </p:nvSpPr>
          <p:spPr bwMode="auto">
            <a:xfrm>
              <a:off x="4533900" y="4876800"/>
              <a:ext cx="43111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MyCompany, MyStreet, MyTown NJ 00000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Tel: 444 999 9999</a:t>
              </a:r>
            </a:p>
          </p:txBody>
        </p:sp>
      </p:grpSp>
      <p:cxnSp>
        <p:nvCxnSpPr>
          <p:cNvPr id="43" name="Straight Arrow Connector 42"/>
          <p:cNvCxnSpPr/>
          <p:nvPr/>
        </p:nvCxnSpPr>
        <p:spPr>
          <a:xfrm>
            <a:off x="3962400" y="2286000"/>
            <a:ext cx="1066800" cy="27971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654" name="TextBox 16"/>
          <p:cNvSpPr txBox="1">
            <a:spLocks noChangeArrowheads="1"/>
          </p:cNvSpPr>
          <p:nvPr/>
        </p:nvSpPr>
        <p:spPr bwMode="auto">
          <a:xfrm>
            <a:off x="533400" y="1320800"/>
            <a:ext cx="3810000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4950" indent="-2349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3500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LABEL: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Supplier Identification</a:t>
            </a:r>
            <a:endParaRPr lang="en-US" altLang="en-US" sz="2400" b="1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The Name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Address and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Telephone Number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/>
              <a:t>Of the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Chemical Manufacturer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Importer or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Other Responsible Party</a:t>
            </a:r>
          </a:p>
        </p:txBody>
      </p:sp>
      <p:sp>
        <p:nvSpPr>
          <p:cNvPr id="27655" name="TextBox 30"/>
          <p:cNvSpPr txBox="1">
            <a:spLocks noChangeArrowheads="1"/>
          </p:cNvSpPr>
          <p:nvPr/>
        </p:nvSpPr>
        <p:spPr bwMode="auto">
          <a:xfrm>
            <a:off x="6167438" y="1066800"/>
            <a:ext cx="96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B0F0"/>
                </a:solidFill>
              </a:rPr>
              <a:t>SAMPLE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905000"/>
            <a:ext cx="2971800" cy="91440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675" name="TextBox 16"/>
          <p:cNvSpPr txBox="1">
            <a:spLocks noChangeArrowheads="1"/>
          </p:cNvSpPr>
          <p:nvPr/>
        </p:nvSpPr>
        <p:spPr bwMode="auto">
          <a:xfrm>
            <a:off x="533400" y="1320800"/>
            <a:ext cx="38100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4950" indent="-2349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612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LABELs: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Do Not Open / Use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the Container If: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b="1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No Label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Torn or Partially Missing Label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Label You Cannot Read</a:t>
            </a:r>
            <a:endParaRPr lang="en-US" altLang="en-US" sz="1200"/>
          </a:p>
        </p:txBody>
      </p:sp>
      <p:sp>
        <p:nvSpPr>
          <p:cNvPr id="28676" name="TextBox 18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the OSHA HAZCOM Standard</a:t>
            </a:r>
          </a:p>
        </p:txBody>
      </p:sp>
      <p:sp>
        <p:nvSpPr>
          <p:cNvPr id="5" name="Freeform 4"/>
          <p:cNvSpPr/>
          <p:nvPr/>
        </p:nvSpPr>
        <p:spPr>
          <a:xfrm>
            <a:off x="4343400" y="3446463"/>
            <a:ext cx="4505325" cy="2116137"/>
          </a:xfrm>
          <a:custGeom>
            <a:avLst/>
            <a:gdLst>
              <a:gd name="connsiteX0" fmla="*/ 4375052 w 4375052"/>
              <a:gd name="connsiteY0" fmla="*/ 0 h 1969477"/>
              <a:gd name="connsiteX1" fmla="*/ 4375052 w 4375052"/>
              <a:gd name="connsiteY1" fmla="*/ 0 h 1969477"/>
              <a:gd name="connsiteX2" fmla="*/ 4304714 w 4375052"/>
              <a:gd name="connsiteY2" fmla="*/ 98473 h 1969477"/>
              <a:gd name="connsiteX3" fmla="*/ 4276579 w 4375052"/>
              <a:gd name="connsiteY3" fmla="*/ 126609 h 1969477"/>
              <a:gd name="connsiteX4" fmla="*/ 4220308 w 4375052"/>
              <a:gd name="connsiteY4" fmla="*/ 140677 h 1969477"/>
              <a:gd name="connsiteX5" fmla="*/ 3995225 w 4375052"/>
              <a:gd name="connsiteY5" fmla="*/ 154744 h 1969477"/>
              <a:gd name="connsiteX6" fmla="*/ 3882683 w 4375052"/>
              <a:gd name="connsiteY6" fmla="*/ 211015 h 1969477"/>
              <a:gd name="connsiteX7" fmla="*/ 3868616 w 4375052"/>
              <a:gd name="connsiteY7" fmla="*/ 281353 h 1969477"/>
              <a:gd name="connsiteX8" fmla="*/ 3854548 w 4375052"/>
              <a:gd name="connsiteY8" fmla="*/ 323557 h 1969477"/>
              <a:gd name="connsiteX9" fmla="*/ 3812345 w 4375052"/>
              <a:gd name="connsiteY9" fmla="*/ 407963 h 1969477"/>
              <a:gd name="connsiteX10" fmla="*/ 3727939 w 4375052"/>
              <a:gd name="connsiteY10" fmla="*/ 436098 h 1969477"/>
              <a:gd name="connsiteX11" fmla="*/ 3601329 w 4375052"/>
              <a:gd name="connsiteY11" fmla="*/ 478301 h 1969477"/>
              <a:gd name="connsiteX12" fmla="*/ 3559126 w 4375052"/>
              <a:gd name="connsiteY12" fmla="*/ 492369 h 1969477"/>
              <a:gd name="connsiteX13" fmla="*/ 3516923 w 4375052"/>
              <a:gd name="connsiteY13" fmla="*/ 506437 h 1969477"/>
              <a:gd name="connsiteX14" fmla="*/ 3404382 w 4375052"/>
              <a:gd name="connsiteY14" fmla="*/ 534572 h 1969477"/>
              <a:gd name="connsiteX15" fmla="*/ 3348111 w 4375052"/>
              <a:gd name="connsiteY15" fmla="*/ 590843 h 1969477"/>
              <a:gd name="connsiteX16" fmla="*/ 3221502 w 4375052"/>
              <a:gd name="connsiteY16" fmla="*/ 633046 h 1969477"/>
              <a:gd name="connsiteX17" fmla="*/ 3179299 w 4375052"/>
              <a:gd name="connsiteY17" fmla="*/ 647113 h 1969477"/>
              <a:gd name="connsiteX18" fmla="*/ 2869809 w 4375052"/>
              <a:gd name="connsiteY18" fmla="*/ 661181 h 1969477"/>
              <a:gd name="connsiteX19" fmla="*/ 2827606 w 4375052"/>
              <a:gd name="connsiteY19" fmla="*/ 675249 h 1969477"/>
              <a:gd name="connsiteX20" fmla="*/ 2672862 w 4375052"/>
              <a:gd name="connsiteY20" fmla="*/ 703384 h 1969477"/>
              <a:gd name="connsiteX21" fmla="*/ 2588456 w 4375052"/>
              <a:gd name="connsiteY21" fmla="*/ 731520 h 1969477"/>
              <a:gd name="connsiteX22" fmla="*/ 2504049 w 4375052"/>
              <a:gd name="connsiteY22" fmla="*/ 773723 h 1969477"/>
              <a:gd name="connsiteX23" fmla="*/ 2419643 w 4375052"/>
              <a:gd name="connsiteY23" fmla="*/ 815926 h 1969477"/>
              <a:gd name="connsiteX24" fmla="*/ 2405576 w 4375052"/>
              <a:gd name="connsiteY24" fmla="*/ 858129 h 1969477"/>
              <a:gd name="connsiteX25" fmla="*/ 2377440 w 4375052"/>
              <a:gd name="connsiteY25" fmla="*/ 886264 h 1969477"/>
              <a:gd name="connsiteX26" fmla="*/ 2321169 w 4375052"/>
              <a:gd name="connsiteY26" fmla="*/ 956603 h 1969477"/>
              <a:gd name="connsiteX27" fmla="*/ 2307102 w 4375052"/>
              <a:gd name="connsiteY27" fmla="*/ 998806 h 1969477"/>
              <a:gd name="connsiteX28" fmla="*/ 2278966 w 4375052"/>
              <a:gd name="connsiteY28" fmla="*/ 1026941 h 1969477"/>
              <a:gd name="connsiteX29" fmla="*/ 2067951 w 4375052"/>
              <a:gd name="connsiteY29" fmla="*/ 1069144 h 1969477"/>
              <a:gd name="connsiteX30" fmla="*/ 1744394 w 4375052"/>
              <a:gd name="connsiteY30" fmla="*/ 1083212 h 1969477"/>
              <a:gd name="connsiteX31" fmla="*/ 1631852 w 4375052"/>
              <a:gd name="connsiteY31" fmla="*/ 1111347 h 1969477"/>
              <a:gd name="connsiteX32" fmla="*/ 1547446 w 4375052"/>
              <a:gd name="connsiteY32" fmla="*/ 1167618 h 1969477"/>
              <a:gd name="connsiteX33" fmla="*/ 1477108 w 4375052"/>
              <a:gd name="connsiteY33" fmla="*/ 1237957 h 1969477"/>
              <a:gd name="connsiteX34" fmla="*/ 1448972 w 4375052"/>
              <a:gd name="connsiteY34" fmla="*/ 1266092 h 1969477"/>
              <a:gd name="connsiteX35" fmla="*/ 1406769 w 4375052"/>
              <a:gd name="connsiteY35" fmla="*/ 1294227 h 1969477"/>
              <a:gd name="connsiteX36" fmla="*/ 1378634 w 4375052"/>
              <a:gd name="connsiteY36" fmla="*/ 1336430 h 1969477"/>
              <a:gd name="connsiteX37" fmla="*/ 1350499 w 4375052"/>
              <a:gd name="connsiteY37" fmla="*/ 1364566 h 1969477"/>
              <a:gd name="connsiteX38" fmla="*/ 1322363 w 4375052"/>
              <a:gd name="connsiteY38" fmla="*/ 1448972 h 1969477"/>
              <a:gd name="connsiteX39" fmla="*/ 1308296 w 4375052"/>
              <a:gd name="connsiteY39" fmla="*/ 1491175 h 1969477"/>
              <a:gd name="connsiteX40" fmla="*/ 1280160 w 4375052"/>
              <a:gd name="connsiteY40" fmla="*/ 1533378 h 1969477"/>
              <a:gd name="connsiteX41" fmla="*/ 1266092 w 4375052"/>
              <a:gd name="connsiteY41" fmla="*/ 1575581 h 1969477"/>
              <a:gd name="connsiteX42" fmla="*/ 1209822 w 4375052"/>
              <a:gd name="connsiteY42" fmla="*/ 1589649 h 1969477"/>
              <a:gd name="connsiteX43" fmla="*/ 1041009 w 4375052"/>
              <a:gd name="connsiteY43" fmla="*/ 1561513 h 1969477"/>
              <a:gd name="connsiteX44" fmla="*/ 928468 w 4375052"/>
              <a:gd name="connsiteY44" fmla="*/ 1477107 h 1969477"/>
              <a:gd name="connsiteX45" fmla="*/ 900332 w 4375052"/>
              <a:gd name="connsiteY45" fmla="*/ 1434904 h 1969477"/>
              <a:gd name="connsiteX46" fmla="*/ 844062 w 4375052"/>
              <a:gd name="connsiteY46" fmla="*/ 1392701 h 1969477"/>
              <a:gd name="connsiteX47" fmla="*/ 815926 w 4375052"/>
              <a:gd name="connsiteY47" fmla="*/ 1350498 h 1969477"/>
              <a:gd name="connsiteX48" fmla="*/ 773723 w 4375052"/>
              <a:gd name="connsiteY48" fmla="*/ 1322363 h 1969477"/>
              <a:gd name="connsiteX49" fmla="*/ 717452 w 4375052"/>
              <a:gd name="connsiteY49" fmla="*/ 1266092 h 1969477"/>
              <a:gd name="connsiteX50" fmla="*/ 661182 w 4375052"/>
              <a:gd name="connsiteY50" fmla="*/ 1195753 h 1969477"/>
              <a:gd name="connsiteX51" fmla="*/ 633046 w 4375052"/>
              <a:gd name="connsiteY51" fmla="*/ 1111347 h 1969477"/>
              <a:gd name="connsiteX52" fmla="*/ 576776 w 4375052"/>
              <a:gd name="connsiteY52" fmla="*/ 1026941 h 1969477"/>
              <a:gd name="connsiteX53" fmla="*/ 534572 w 4375052"/>
              <a:gd name="connsiteY53" fmla="*/ 956603 h 1969477"/>
              <a:gd name="connsiteX54" fmla="*/ 506437 w 4375052"/>
              <a:gd name="connsiteY54" fmla="*/ 914400 h 1969477"/>
              <a:gd name="connsiteX55" fmla="*/ 450166 w 4375052"/>
              <a:gd name="connsiteY55" fmla="*/ 858129 h 1969477"/>
              <a:gd name="connsiteX56" fmla="*/ 422031 w 4375052"/>
              <a:gd name="connsiteY56" fmla="*/ 759655 h 1969477"/>
              <a:gd name="connsiteX57" fmla="*/ 436099 w 4375052"/>
              <a:gd name="connsiteY57" fmla="*/ 647113 h 1969477"/>
              <a:gd name="connsiteX58" fmla="*/ 464234 w 4375052"/>
              <a:gd name="connsiteY58" fmla="*/ 562707 h 1969477"/>
              <a:gd name="connsiteX59" fmla="*/ 422031 w 4375052"/>
              <a:gd name="connsiteY59" fmla="*/ 464233 h 1969477"/>
              <a:gd name="connsiteX60" fmla="*/ 379828 w 4375052"/>
              <a:gd name="connsiteY60" fmla="*/ 436098 h 1969477"/>
              <a:gd name="connsiteX61" fmla="*/ 337625 w 4375052"/>
              <a:gd name="connsiteY61" fmla="*/ 393895 h 1969477"/>
              <a:gd name="connsiteX62" fmla="*/ 253219 w 4375052"/>
              <a:gd name="connsiteY62" fmla="*/ 351692 h 1969477"/>
              <a:gd name="connsiteX63" fmla="*/ 225083 w 4375052"/>
              <a:gd name="connsiteY63" fmla="*/ 323557 h 1969477"/>
              <a:gd name="connsiteX64" fmla="*/ 140677 w 4375052"/>
              <a:gd name="connsiteY64" fmla="*/ 295421 h 1969477"/>
              <a:gd name="connsiteX65" fmla="*/ 0 w 4375052"/>
              <a:gd name="connsiteY65" fmla="*/ 281353 h 1969477"/>
              <a:gd name="connsiteX66" fmla="*/ 42203 w 4375052"/>
              <a:gd name="connsiteY66" fmla="*/ 1969477 h 1969477"/>
              <a:gd name="connsiteX67" fmla="*/ 4375052 w 4375052"/>
              <a:gd name="connsiteY67" fmla="*/ 1941341 h 1969477"/>
              <a:gd name="connsiteX68" fmla="*/ 4375052 w 4375052"/>
              <a:gd name="connsiteY68" fmla="*/ 0 h 1969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375052" h="1969477">
                <a:moveTo>
                  <a:pt x="4375052" y="0"/>
                </a:moveTo>
                <a:lnTo>
                  <a:pt x="4375052" y="0"/>
                </a:lnTo>
                <a:cubicBezTo>
                  <a:pt x="4351606" y="32824"/>
                  <a:pt x="4329479" y="66632"/>
                  <a:pt x="4304714" y="98473"/>
                </a:cubicBezTo>
                <a:cubicBezTo>
                  <a:pt x="4296571" y="108942"/>
                  <a:pt x="4288442" y="120677"/>
                  <a:pt x="4276579" y="126609"/>
                </a:cubicBezTo>
                <a:cubicBezTo>
                  <a:pt x="4259286" y="135256"/>
                  <a:pt x="4239546" y="138753"/>
                  <a:pt x="4220308" y="140677"/>
                </a:cubicBezTo>
                <a:cubicBezTo>
                  <a:pt x="4145507" y="148157"/>
                  <a:pt x="4070253" y="150055"/>
                  <a:pt x="3995225" y="154744"/>
                </a:cubicBezTo>
                <a:cubicBezTo>
                  <a:pt x="3944846" y="164820"/>
                  <a:pt x="3908954" y="158473"/>
                  <a:pt x="3882683" y="211015"/>
                </a:cubicBezTo>
                <a:cubicBezTo>
                  <a:pt x="3871990" y="232401"/>
                  <a:pt x="3874415" y="258157"/>
                  <a:pt x="3868616" y="281353"/>
                </a:cubicBezTo>
                <a:cubicBezTo>
                  <a:pt x="3865020" y="295739"/>
                  <a:pt x="3858622" y="309299"/>
                  <a:pt x="3854548" y="323557"/>
                </a:cubicBezTo>
                <a:cubicBezTo>
                  <a:pt x="3844540" y="358583"/>
                  <a:pt x="3849159" y="389556"/>
                  <a:pt x="3812345" y="407963"/>
                </a:cubicBezTo>
                <a:cubicBezTo>
                  <a:pt x="3785819" y="421226"/>
                  <a:pt x="3756074" y="426720"/>
                  <a:pt x="3727939" y="436098"/>
                </a:cubicBezTo>
                <a:lnTo>
                  <a:pt x="3601329" y="478301"/>
                </a:lnTo>
                <a:lnTo>
                  <a:pt x="3559126" y="492369"/>
                </a:lnTo>
                <a:cubicBezTo>
                  <a:pt x="3545058" y="497058"/>
                  <a:pt x="3531464" y="503529"/>
                  <a:pt x="3516923" y="506437"/>
                </a:cubicBezTo>
                <a:cubicBezTo>
                  <a:pt x="3432044" y="523412"/>
                  <a:pt x="3469268" y="512943"/>
                  <a:pt x="3404382" y="534572"/>
                </a:cubicBezTo>
                <a:cubicBezTo>
                  <a:pt x="3385625" y="553329"/>
                  <a:pt x="3373276" y="582455"/>
                  <a:pt x="3348111" y="590843"/>
                </a:cubicBezTo>
                <a:lnTo>
                  <a:pt x="3221502" y="633046"/>
                </a:lnTo>
                <a:cubicBezTo>
                  <a:pt x="3207434" y="637735"/>
                  <a:pt x="3194112" y="646440"/>
                  <a:pt x="3179299" y="647113"/>
                </a:cubicBezTo>
                <a:lnTo>
                  <a:pt x="2869809" y="661181"/>
                </a:lnTo>
                <a:cubicBezTo>
                  <a:pt x="2855741" y="665870"/>
                  <a:pt x="2842082" y="672032"/>
                  <a:pt x="2827606" y="675249"/>
                </a:cubicBezTo>
                <a:cubicBezTo>
                  <a:pt x="2769724" y="688112"/>
                  <a:pt x="2729165" y="688029"/>
                  <a:pt x="2672862" y="703384"/>
                </a:cubicBezTo>
                <a:cubicBezTo>
                  <a:pt x="2644250" y="711187"/>
                  <a:pt x="2613133" y="715069"/>
                  <a:pt x="2588456" y="731520"/>
                </a:cubicBezTo>
                <a:cubicBezTo>
                  <a:pt x="2467500" y="812155"/>
                  <a:pt x="2620540" y="715477"/>
                  <a:pt x="2504049" y="773723"/>
                </a:cubicBezTo>
                <a:cubicBezTo>
                  <a:pt x="2394967" y="828264"/>
                  <a:pt x="2525722" y="780566"/>
                  <a:pt x="2419643" y="815926"/>
                </a:cubicBezTo>
                <a:cubicBezTo>
                  <a:pt x="2414954" y="829994"/>
                  <a:pt x="2413205" y="845414"/>
                  <a:pt x="2405576" y="858129"/>
                </a:cubicBezTo>
                <a:cubicBezTo>
                  <a:pt x="2398752" y="869502"/>
                  <a:pt x="2385726" y="875907"/>
                  <a:pt x="2377440" y="886264"/>
                </a:cubicBezTo>
                <a:cubicBezTo>
                  <a:pt x="2306449" y="975001"/>
                  <a:pt x="2389108" y="888664"/>
                  <a:pt x="2321169" y="956603"/>
                </a:cubicBezTo>
                <a:cubicBezTo>
                  <a:pt x="2316480" y="970671"/>
                  <a:pt x="2314731" y="986091"/>
                  <a:pt x="2307102" y="998806"/>
                </a:cubicBezTo>
                <a:cubicBezTo>
                  <a:pt x="2300278" y="1010179"/>
                  <a:pt x="2290829" y="1021010"/>
                  <a:pt x="2278966" y="1026941"/>
                </a:cubicBezTo>
                <a:cubicBezTo>
                  <a:pt x="2213887" y="1059481"/>
                  <a:pt x="2138688" y="1064723"/>
                  <a:pt x="2067951" y="1069144"/>
                </a:cubicBezTo>
                <a:cubicBezTo>
                  <a:pt x="1960207" y="1075878"/>
                  <a:pt x="1852246" y="1078523"/>
                  <a:pt x="1744394" y="1083212"/>
                </a:cubicBezTo>
                <a:cubicBezTo>
                  <a:pt x="1724914" y="1087108"/>
                  <a:pt x="1656180" y="1097831"/>
                  <a:pt x="1631852" y="1111347"/>
                </a:cubicBezTo>
                <a:cubicBezTo>
                  <a:pt x="1602293" y="1127769"/>
                  <a:pt x="1571356" y="1143707"/>
                  <a:pt x="1547446" y="1167618"/>
                </a:cubicBezTo>
                <a:lnTo>
                  <a:pt x="1477108" y="1237957"/>
                </a:lnTo>
                <a:cubicBezTo>
                  <a:pt x="1467729" y="1247336"/>
                  <a:pt x="1460008" y="1258735"/>
                  <a:pt x="1448972" y="1266092"/>
                </a:cubicBezTo>
                <a:lnTo>
                  <a:pt x="1406769" y="1294227"/>
                </a:lnTo>
                <a:cubicBezTo>
                  <a:pt x="1397391" y="1308295"/>
                  <a:pt x="1389196" y="1323228"/>
                  <a:pt x="1378634" y="1336430"/>
                </a:cubicBezTo>
                <a:cubicBezTo>
                  <a:pt x="1370349" y="1346787"/>
                  <a:pt x="1356430" y="1352703"/>
                  <a:pt x="1350499" y="1364566"/>
                </a:cubicBezTo>
                <a:cubicBezTo>
                  <a:pt x="1337236" y="1391092"/>
                  <a:pt x="1331741" y="1420837"/>
                  <a:pt x="1322363" y="1448972"/>
                </a:cubicBezTo>
                <a:cubicBezTo>
                  <a:pt x="1317674" y="1463040"/>
                  <a:pt x="1316522" y="1478837"/>
                  <a:pt x="1308296" y="1491175"/>
                </a:cubicBezTo>
                <a:cubicBezTo>
                  <a:pt x="1298917" y="1505243"/>
                  <a:pt x="1287721" y="1518256"/>
                  <a:pt x="1280160" y="1533378"/>
                </a:cubicBezTo>
                <a:cubicBezTo>
                  <a:pt x="1273528" y="1546641"/>
                  <a:pt x="1277671" y="1566318"/>
                  <a:pt x="1266092" y="1575581"/>
                </a:cubicBezTo>
                <a:cubicBezTo>
                  <a:pt x="1250995" y="1587659"/>
                  <a:pt x="1228579" y="1584960"/>
                  <a:pt x="1209822" y="1589649"/>
                </a:cubicBezTo>
                <a:cubicBezTo>
                  <a:pt x="1186574" y="1587066"/>
                  <a:pt x="1082254" y="1584427"/>
                  <a:pt x="1041009" y="1561513"/>
                </a:cubicBezTo>
                <a:cubicBezTo>
                  <a:pt x="1008598" y="1543507"/>
                  <a:pt x="955790" y="1511260"/>
                  <a:pt x="928468" y="1477107"/>
                </a:cubicBezTo>
                <a:cubicBezTo>
                  <a:pt x="917906" y="1463905"/>
                  <a:pt x="912287" y="1446859"/>
                  <a:pt x="900332" y="1434904"/>
                </a:cubicBezTo>
                <a:cubicBezTo>
                  <a:pt x="883753" y="1418325"/>
                  <a:pt x="860641" y="1409280"/>
                  <a:pt x="844062" y="1392701"/>
                </a:cubicBezTo>
                <a:cubicBezTo>
                  <a:pt x="832107" y="1380746"/>
                  <a:pt x="827881" y="1362453"/>
                  <a:pt x="815926" y="1350498"/>
                </a:cubicBezTo>
                <a:cubicBezTo>
                  <a:pt x="803971" y="1338543"/>
                  <a:pt x="786560" y="1333366"/>
                  <a:pt x="773723" y="1322363"/>
                </a:cubicBezTo>
                <a:cubicBezTo>
                  <a:pt x="753583" y="1305100"/>
                  <a:pt x="732166" y="1288163"/>
                  <a:pt x="717452" y="1266092"/>
                </a:cubicBezTo>
                <a:cubicBezTo>
                  <a:pt x="681960" y="1212853"/>
                  <a:pt x="701272" y="1235844"/>
                  <a:pt x="661182" y="1195753"/>
                </a:cubicBezTo>
                <a:cubicBezTo>
                  <a:pt x="651803" y="1167618"/>
                  <a:pt x="649497" y="1136023"/>
                  <a:pt x="633046" y="1111347"/>
                </a:cubicBezTo>
                <a:cubicBezTo>
                  <a:pt x="614289" y="1083212"/>
                  <a:pt x="587469" y="1059020"/>
                  <a:pt x="576776" y="1026941"/>
                </a:cubicBezTo>
                <a:cubicBezTo>
                  <a:pt x="552344" y="953648"/>
                  <a:pt x="578712" y="1011777"/>
                  <a:pt x="534572" y="956603"/>
                </a:cubicBezTo>
                <a:cubicBezTo>
                  <a:pt x="524010" y="943401"/>
                  <a:pt x="517440" y="927237"/>
                  <a:pt x="506437" y="914400"/>
                </a:cubicBezTo>
                <a:cubicBezTo>
                  <a:pt x="489174" y="894260"/>
                  <a:pt x="450166" y="858129"/>
                  <a:pt x="450166" y="858129"/>
                </a:cubicBezTo>
                <a:cubicBezTo>
                  <a:pt x="443533" y="838229"/>
                  <a:pt x="422031" y="777316"/>
                  <a:pt x="422031" y="759655"/>
                </a:cubicBezTo>
                <a:cubicBezTo>
                  <a:pt x="422031" y="721849"/>
                  <a:pt x="428178" y="684080"/>
                  <a:pt x="436099" y="647113"/>
                </a:cubicBezTo>
                <a:cubicBezTo>
                  <a:pt x="442313" y="618114"/>
                  <a:pt x="464234" y="562707"/>
                  <a:pt x="464234" y="562707"/>
                </a:cubicBezTo>
                <a:cubicBezTo>
                  <a:pt x="453472" y="519661"/>
                  <a:pt x="454413" y="496615"/>
                  <a:pt x="422031" y="464233"/>
                </a:cubicBezTo>
                <a:cubicBezTo>
                  <a:pt x="410076" y="452278"/>
                  <a:pt x="392816" y="446922"/>
                  <a:pt x="379828" y="436098"/>
                </a:cubicBezTo>
                <a:cubicBezTo>
                  <a:pt x="364544" y="423362"/>
                  <a:pt x="352909" y="406631"/>
                  <a:pt x="337625" y="393895"/>
                </a:cubicBezTo>
                <a:cubicBezTo>
                  <a:pt x="301265" y="363595"/>
                  <a:pt x="295515" y="365791"/>
                  <a:pt x="253219" y="351692"/>
                </a:cubicBezTo>
                <a:cubicBezTo>
                  <a:pt x="243840" y="342314"/>
                  <a:pt x="236946" y="329488"/>
                  <a:pt x="225083" y="323557"/>
                </a:cubicBezTo>
                <a:cubicBezTo>
                  <a:pt x="198557" y="310294"/>
                  <a:pt x="168812" y="304800"/>
                  <a:pt x="140677" y="295421"/>
                </a:cubicBezTo>
                <a:cubicBezTo>
                  <a:pt x="67334" y="270973"/>
                  <a:pt x="113303" y="281353"/>
                  <a:pt x="0" y="281353"/>
                </a:cubicBezTo>
                <a:lnTo>
                  <a:pt x="42203" y="1969477"/>
                </a:lnTo>
                <a:lnTo>
                  <a:pt x="4375052" y="1941341"/>
                </a:lnTo>
                <a:lnTo>
                  <a:pt x="4375052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495800" y="3429000"/>
            <a:ext cx="4346575" cy="1744663"/>
          </a:xfrm>
          <a:custGeom>
            <a:avLst/>
            <a:gdLst>
              <a:gd name="connsiteX0" fmla="*/ 0 w 4346916"/>
              <a:gd name="connsiteY0" fmla="*/ 295421 h 1744394"/>
              <a:gd name="connsiteX1" fmla="*/ 0 w 4346916"/>
              <a:gd name="connsiteY1" fmla="*/ 295421 h 1744394"/>
              <a:gd name="connsiteX2" fmla="*/ 84406 w 4346916"/>
              <a:gd name="connsiteY2" fmla="*/ 379828 h 1744394"/>
              <a:gd name="connsiteX3" fmla="*/ 112541 w 4346916"/>
              <a:gd name="connsiteY3" fmla="*/ 422031 h 1744394"/>
              <a:gd name="connsiteX4" fmla="*/ 154744 w 4346916"/>
              <a:gd name="connsiteY4" fmla="*/ 436098 h 1744394"/>
              <a:gd name="connsiteX5" fmla="*/ 225083 w 4346916"/>
              <a:gd name="connsiteY5" fmla="*/ 478301 h 1744394"/>
              <a:gd name="connsiteX6" fmla="*/ 253218 w 4346916"/>
              <a:gd name="connsiteY6" fmla="*/ 506437 h 1744394"/>
              <a:gd name="connsiteX7" fmla="*/ 295421 w 4346916"/>
              <a:gd name="connsiteY7" fmla="*/ 534572 h 1744394"/>
              <a:gd name="connsiteX8" fmla="*/ 351692 w 4346916"/>
              <a:gd name="connsiteY8" fmla="*/ 590843 h 1744394"/>
              <a:gd name="connsiteX9" fmla="*/ 365760 w 4346916"/>
              <a:gd name="connsiteY9" fmla="*/ 633046 h 1744394"/>
              <a:gd name="connsiteX10" fmla="*/ 407963 w 4346916"/>
              <a:gd name="connsiteY10" fmla="*/ 717452 h 1744394"/>
              <a:gd name="connsiteX11" fmla="*/ 422030 w 4346916"/>
              <a:gd name="connsiteY11" fmla="*/ 1083212 h 1744394"/>
              <a:gd name="connsiteX12" fmla="*/ 506436 w 4346916"/>
              <a:gd name="connsiteY12" fmla="*/ 1252025 h 1744394"/>
              <a:gd name="connsiteX13" fmla="*/ 548640 w 4346916"/>
              <a:gd name="connsiteY13" fmla="*/ 1266092 h 1744394"/>
              <a:gd name="connsiteX14" fmla="*/ 590843 w 4346916"/>
              <a:gd name="connsiteY14" fmla="*/ 1336431 h 1744394"/>
              <a:gd name="connsiteX15" fmla="*/ 675249 w 4346916"/>
              <a:gd name="connsiteY15" fmla="*/ 1448972 h 1744394"/>
              <a:gd name="connsiteX16" fmla="*/ 731520 w 4346916"/>
              <a:gd name="connsiteY16" fmla="*/ 1575581 h 1744394"/>
              <a:gd name="connsiteX17" fmla="*/ 829993 w 4346916"/>
              <a:gd name="connsiteY17" fmla="*/ 1674055 h 1744394"/>
              <a:gd name="connsiteX18" fmla="*/ 872196 w 4346916"/>
              <a:gd name="connsiteY18" fmla="*/ 1702191 h 1744394"/>
              <a:gd name="connsiteX19" fmla="*/ 956603 w 4346916"/>
              <a:gd name="connsiteY19" fmla="*/ 1730326 h 1744394"/>
              <a:gd name="connsiteX20" fmla="*/ 998806 w 4346916"/>
              <a:gd name="connsiteY20" fmla="*/ 1744394 h 1744394"/>
              <a:gd name="connsiteX21" fmla="*/ 1111347 w 4346916"/>
              <a:gd name="connsiteY21" fmla="*/ 1730326 h 1744394"/>
              <a:gd name="connsiteX22" fmla="*/ 1139483 w 4346916"/>
              <a:gd name="connsiteY22" fmla="*/ 1702191 h 1744394"/>
              <a:gd name="connsiteX23" fmla="*/ 1181686 w 4346916"/>
              <a:gd name="connsiteY23" fmla="*/ 1688123 h 1744394"/>
              <a:gd name="connsiteX24" fmla="*/ 1209821 w 4346916"/>
              <a:gd name="connsiteY24" fmla="*/ 1645920 h 1744394"/>
              <a:gd name="connsiteX25" fmla="*/ 1252024 w 4346916"/>
              <a:gd name="connsiteY25" fmla="*/ 1617785 h 1744394"/>
              <a:gd name="connsiteX26" fmla="*/ 1266092 w 4346916"/>
              <a:gd name="connsiteY26" fmla="*/ 1575581 h 1744394"/>
              <a:gd name="connsiteX27" fmla="*/ 1308295 w 4346916"/>
              <a:gd name="connsiteY27" fmla="*/ 1533378 h 1744394"/>
              <a:gd name="connsiteX28" fmla="*/ 1322363 w 4346916"/>
              <a:gd name="connsiteY28" fmla="*/ 1491175 h 1744394"/>
              <a:gd name="connsiteX29" fmla="*/ 1406769 w 4346916"/>
              <a:gd name="connsiteY29" fmla="*/ 1378634 h 1744394"/>
              <a:gd name="connsiteX30" fmla="*/ 1448972 w 4346916"/>
              <a:gd name="connsiteY30" fmla="*/ 1308295 h 1744394"/>
              <a:gd name="connsiteX31" fmla="*/ 1477107 w 4346916"/>
              <a:gd name="connsiteY31" fmla="*/ 1266092 h 1744394"/>
              <a:gd name="connsiteX32" fmla="*/ 1533378 w 4346916"/>
              <a:gd name="connsiteY32" fmla="*/ 1209821 h 1744394"/>
              <a:gd name="connsiteX33" fmla="*/ 1575581 w 4346916"/>
              <a:gd name="connsiteY33" fmla="*/ 1167618 h 1744394"/>
              <a:gd name="connsiteX34" fmla="*/ 1702190 w 4346916"/>
              <a:gd name="connsiteY34" fmla="*/ 1111348 h 1744394"/>
              <a:gd name="connsiteX35" fmla="*/ 1927273 w 4346916"/>
              <a:gd name="connsiteY35" fmla="*/ 1083212 h 1744394"/>
              <a:gd name="connsiteX36" fmla="*/ 2166424 w 4346916"/>
              <a:gd name="connsiteY36" fmla="*/ 1069145 h 1744394"/>
              <a:gd name="connsiteX37" fmla="*/ 2208627 w 4346916"/>
              <a:gd name="connsiteY37" fmla="*/ 1055077 h 1744394"/>
              <a:gd name="connsiteX38" fmla="*/ 2293033 w 4346916"/>
              <a:gd name="connsiteY38" fmla="*/ 942535 h 1744394"/>
              <a:gd name="connsiteX39" fmla="*/ 2363372 w 4346916"/>
              <a:gd name="connsiteY39" fmla="*/ 886265 h 1744394"/>
              <a:gd name="connsiteX40" fmla="*/ 2461846 w 4346916"/>
              <a:gd name="connsiteY40" fmla="*/ 858129 h 1744394"/>
              <a:gd name="connsiteX41" fmla="*/ 2672861 w 4346916"/>
              <a:gd name="connsiteY41" fmla="*/ 829994 h 1744394"/>
              <a:gd name="connsiteX42" fmla="*/ 2757267 w 4346916"/>
              <a:gd name="connsiteY42" fmla="*/ 815926 h 1744394"/>
              <a:gd name="connsiteX43" fmla="*/ 2799470 w 4346916"/>
              <a:gd name="connsiteY43" fmla="*/ 801858 h 1744394"/>
              <a:gd name="connsiteX44" fmla="*/ 2855741 w 4346916"/>
              <a:gd name="connsiteY44" fmla="*/ 787791 h 1744394"/>
              <a:gd name="connsiteX45" fmla="*/ 2897944 w 4346916"/>
              <a:gd name="connsiteY45" fmla="*/ 759655 h 1744394"/>
              <a:gd name="connsiteX46" fmla="*/ 2982350 w 4346916"/>
              <a:gd name="connsiteY46" fmla="*/ 731520 h 1744394"/>
              <a:gd name="connsiteX47" fmla="*/ 3221501 w 4346916"/>
              <a:gd name="connsiteY47" fmla="*/ 703385 h 1744394"/>
              <a:gd name="connsiteX48" fmla="*/ 3319975 w 4346916"/>
              <a:gd name="connsiteY48" fmla="*/ 675249 h 1744394"/>
              <a:gd name="connsiteX49" fmla="*/ 3362178 w 4346916"/>
              <a:gd name="connsiteY49" fmla="*/ 647114 h 1744394"/>
              <a:gd name="connsiteX50" fmla="*/ 3390313 w 4346916"/>
              <a:gd name="connsiteY50" fmla="*/ 618978 h 1744394"/>
              <a:gd name="connsiteX51" fmla="*/ 3488787 w 4346916"/>
              <a:gd name="connsiteY51" fmla="*/ 590843 h 1744394"/>
              <a:gd name="connsiteX52" fmla="*/ 3573193 w 4346916"/>
              <a:gd name="connsiteY52" fmla="*/ 534572 h 1744394"/>
              <a:gd name="connsiteX53" fmla="*/ 3657600 w 4346916"/>
              <a:gd name="connsiteY53" fmla="*/ 506437 h 1744394"/>
              <a:gd name="connsiteX54" fmla="*/ 3770141 w 4346916"/>
              <a:gd name="connsiteY54" fmla="*/ 464234 h 1744394"/>
              <a:gd name="connsiteX55" fmla="*/ 3854547 w 4346916"/>
              <a:gd name="connsiteY55" fmla="*/ 436098 h 1744394"/>
              <a:gd name="connsiteX56" fmla="*/ 3953021 w 4346916"/>
              <a:gd name="connsiteY56" fmla="*/ 407963 h 1744394"/>
              <a:gd name="connsiteX57" fmla="*/ 3981156 w 4346916"/>
              <a:gd name="connsiteY57" fmla="*/ 365760 h 1744394"/>
              <a:gd name="connsiteX58" fmla="*/ 4037427 w 4346916"/>
              <a:gd name="connsiteY58" fmla="*/ 309489 h 1744394"/>
              <a:gd name="connsiteX59" fmla="*/ 4079630 w 4346916"/>
              <a:gd name="connsiteY59" fmla="*/ 225083 h 1744394"/>
              <a:gd name="connsiteX60" fmla="*/ 4107766 w 4346916"/>
              <a:gd name="connsiteY60" fmla="*/ 196948 h 1744394"/>
              <a:gd name="connsiteX61" fmla="*/ 4164036 w 4346916"/>
              <a:gd name="connsiteY61" fmla="*/ 126609 h 1744394"/>
              <a:gd name="connsiteX62" fmla="*/ 4178104 w 4346916"/>
              <a:gd name="connsiteY62" fmla="*/ 84406 h 1744394"/>
              <a:gd name="connsiteX63" fmla="*/ 4262510 w 4346916"/>
              <a:gd name="connsiteY63" fmla="*/ 56271 h 1744394"/>
              <a:gd name="connsiteX64" fmla="*/ 4290646 w 4346916"/>
              <a:gd name="connsiteY64" fmla="*/ 28135 h 1744394"/>
              <a:gd name="connsiteX65" fmla="*/ 4346916 w 4346916"/>
              <a:gd name="connsiteY65" fmla="*/ 0 h 1744394"/>
              <a:gd name="connsiteX66" fmla="*/ 4346916 w 4346916"/>
              <a:gd name="connsiteY66" fmla="*/ 0 h 1744394"/>
              <a:gd name="connsiteX67" fmla="*/ 4346916 w 4346916"/>
              <a:gd name="connsiteY67" fmla="*/ 0 h 1744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4346916" h="1744394">
                <a:moveTo>
                  <a:pt x="0" y="295421"/>
                </a:moveTo>
                <a:lnTo>
                  <a:pt x="0" y="295421"/>
                </a:lnTo>
                <a:cubicBezTo>
                  <a:pt x="28135" y="323557"/>
                  <a:pt x="57971" y="350089"/>
                  <a:pt x="84406" y="379828"/>
                </a:cubicBezTo>
                <a:cubicBezTo>
                  <a:pt x="95638" y="392465"/>
                  <a:pt x="99339" y="411469"/>
                  <a:pt x="112541" y="422031"/>
                </a:cubicBezTo>
                <a:cubicBezTo>
                  <a:pt x="124120" y="431294"/>
                  <a:pt x="140676" y="431409"/>
                  <a:pt x="154744" y="436098"/>
                </a:cubicBezTo>
                <a:cubicBezTo>
                  <a:pt x="226037" y="507391"/>
                  <a:pt x="133770" y="423513"/>
                  <a:pt x="225083" y="478301"/>
                </a:cubicBezTo>
                <a:cubicBezTo>
                  <a:pt x="236456" y="485125"/>
                  <a:pt x="242861" y="498151"/>
                  <a:pt x="253218" y="506437"/>
                </a:cubicBezTo>
                <a:cubicBezTo>
                  <a:pt x="266420" y="516999"/>
                  <a:pt x="282584" y="523569"/>
                  <a:pt x="295421" y="534572"/>
                </a:cubicBezTo>
                <a:cubicBezTo>
                  <a:pt x="315561" y="551835"/>
                  <a:pt x="351692" y="590843"/>
                  <a:pt x="351692" y="590843"/>
                </a:cubicBezTo>
                <a:cubicBezTo>
                  <a:pt x="356381" y="604911"/>
                  <a:pt x="359128" y="619783"/>
                  <a:pt x="365760" y="633046"/>
                </a:cubicBezTo>
                <a:cubicBezTo>
                  <a:pt x="420301" y="742128"/>
                  <a:pt x="372603" y="611373"/>
                  <a:pt x="407963" y="717452"/>
                </a:cubicBezTo>
                <a:cubicBezTo>
                  <a:pt x="412652" y="839372"/>
                  <a:pt x="410642" y="961735"/>
                  <a:pt x="422030" y="1083212"/>
                </a:cubicBezTo>
                <a:cubicBezTo>
                  <a:pt x="424849" y="1113281"/>
                  <a:pt x="474774" y="1241472"/>
                  <a:pt x="506436" y="1252025"/>
                </a:cubicBezTo>
                <a:lnTo>
                  <a:pt x="548640" y="1266092"/>
                </a:lnTo>
                <a:cubicBezTo>
                  <a:pt x="611761" y="1329215"/>
                  <a:pt x="545188" y="1254252"/>
                  <a:pt x="590843" y="1336431"/>
                </a:cubicBezTo>
                <a:cubicBezTo>
                  <a:pt x="630612" y="1408015"/>
                  <a:pt x="632560" y="1406285"/>
                  <a:pt x="675249" y="1448972"/>
                </a:cubicBezTo>
                <a:cubicBezTo>
                  <a:pt x="708731" y="1549418"/>
                  <a:pt x="686933" y="1508702"/>
                  <a:pt x="731520" y="1575581"/>
                </a:cubicBezTo>
                <a:cubicBezTo>
                  <a:pt x="756279" y="1649865"/>
                  <a:pt x="733248" y="1609559"/>
                  <a:pt x="829993" y="1674055"/>
                </a:cubicBezTo>
                <a:cubicBezTo>
                  <a:pt x="844061" y="1683434"/>
                  <a:pt x="856156" y="1696845"/>
                  <a:pt x="872196" y="1702191"/>
                </a:cubicBezTo>
                <a:lnTo>
                  <a:pt x="956603" y="1730326"/>
                </a:lnTo>
                <a:lnTo>
                  <a:pt x="998806" y="1744394"/>
                </a:lnTo>
                <a:cubicBezTo>
                  <a:pt x="1036320" y="1739705"/>
                  <a:pt x="1075136" y="1741189"/>
                  <a:pt x="1111347" y="1730326"/>
                </a:cubicBezTo>
                <a:cubicBezTo>
                  <a:pt x="1124051" y="1726515"/>
                  <a:pt x="1128110" y="1709015"/>
                  <a:pt x="1139483" y="1702191"/>
                </a:cubicBezTo>
                <a:cubicBezTo>
                  <a:pt x="1152199" y="1694562"/>
                  <a:pt x="1167618" y="1692812"/>
                  <a:pt x="1181686" y="1688123"/>
                </a:cubicBezTo>
                <a:cubicBezTo>
                  <a:pt x="1191064" y="1674055"/>
                  <a:pt x="1197866" y="1657875"/>
                  <a:pt x="1209821" y="1645920"/>
                </a:cubicBezTo>
                <a:cubicBezTo>
                  <a:pt x="1221776" y="1633965"/>
                  <a:pt x="1241462" y="1630987"/>
                  <a:pt x="1252024" y="1617785"/>
                </a:cubicBezTo>
                <a:cubicBezTo>
                  <a:pt x="1261288" y="1606206"/>
                  <a:pt x="1257866" y="1587919"/>
                  <a:pt x="1266092" y="1575581"/>
                </a:cubicBezTo>
                <a:cubicBezTo>
                  <a:pt x="1277128" y="1559028"/>
                  <a:pt x="1294227" y="1547446"/>
                  <a:pt x="1308295" y="1533378"/>
                </a:cubicBezTo>
                <a:cubicBezTo>
                  <a:pt x="1312984" y="1519310"/>
                  <a:pt x="1315162" y="1504138"/>
                  <a:pt x="1322363" y="1491175"/>
                </a:cubicBezTo>
                <a:cubicBezTo>
                  <a:pt x="1362132" y="1419591"/>
                  <a:pt x="1364080" y="1421321"/>
                  <a:pt x="1406769" y="1378634"/>
                </a:cubicBezTo>
                <a:cubicBezTo>
                  <a:pt x="1431198" y="1305343"/>
                  <a:pt x="1404834" y="1363468"/>
                  <a:pt x="1448972" y="1308295"/>
                </a:cubicBezTo>
                <a:cubicBezTo>
                  <a:pt x="1459534" y="1295093"/>
                  <a:pt x="1466104" y="1278929"/>
                  <a:pt x="1477107" y="1266092"/>
                </a:cubicBezTo>
                <a:cubicBezTo>
                  <a:pt x="1494370" y="1245952"/>
                  <a:pt x="1514621" y="1228578"/>
                  <a:pt x="1533378" y="1209821"/>
                </a:cubicBezTo>
                <a:cubicBezTo>
                  <a:pt x="1547446" y="1195753"/>
                  <a:pt x="1559028" y="1178653"/>
                  <a:pt x="1575581" y="1167618"/>
                </a:cubicBezTo>
                <a:cubicBezTo>
                  <a:pt x="1620437" y="1137715"/>
                  <a:pt x="1640377" y="1119075"/>
                  <a:pt x="1702190" y="1111348"/>
                </a:cubicBezTo>
                <a:cubicBezTo>
                  <a:pt x="1777218" y="1101969"/>
                  <a:pt x="1851972" y="1090058"/>
                  <a:pt x="1927273" y="1083212"/>
                </a:cubicBezTo>
                <a:cubicBezTo>
                  <a:pt x="2006800" y="1075982"/>
                  <a:pt x="2086707" y="1073834"/>
                  <a:pt x="2166424" y="1069145"/>
                </a:cubicBezTo>
                <a:cubicBezTo>
                  <a:pt x="2180492" y="1064456"/>
                  <a:pt x="2195912" y="1062706"/>
                  <a:pt x="2208627" y="1055077"/>
                </a:cubicBezTo>
                <a:cubicBezTo>
                  <a:pt x="2239826" y="1036357"/>
                  <a:pt x="2282555" y="953012"/>
                  <a:pt x="2293033" y="942535"/>
                </a:cubicBezTo>
                <a:cubicBezTo>
                  <a:pt x="2319203" y="916366"/>
                  <a:pt x="2327880" y="904011"/>
                  <a:pt x="2363372" y="886265"/>
                </a:cubicBezTo>
                <a:cubicBezTo>
                  <a:pt x="2381250" y="877326"/>
                  <a:pt x="2446820" y="861134"/>
                  <a:pt x="2461846" y="858129"/>
                </a:cubicBezTo>
                <a:cubicBezTo>
                  <a:pt x="2559696" y="838559"/>
                  <a:pt x="2560243" y="845010"/>
                  <a:pt x="2672861" y="829994"/>
                </a:cubicBezTo>
                <a:cubicBezTo>
                  <a:pt x="2701134" y="826224"/>
                  <a:pt x="2729423" y="822114"/>
                  <a:pt x="2757267" y="815926"/>
                </a:cubicBezTo>
                <a:cubicBezTo>
                  <a:pt x="2771743" y="812709"/>
                  <a:pt x="2785212" y="805932"/>
                  <a:pt x="2799470" y="801858"/>
                </a:cubicBezTo>
                <a:cubicBezTo>
                  <a:pt x="2818060" y="796547"/>
                  <a:pt x="2836984" y="792480"/>
                  <a:pt x="2855741" y="787791"/>
                </a:cubicBezTo>
                <a:cubicBezTo>
                  <a:pt x="2869809" y="778412"/>
                  <a:pt x="2882494" y="766522"/>
                  <a:pt x="2897944" y="759655"/>
                </a:cubicBezTo>
                <a:cubicBezTo>
                  <a:pt x="2925045" y="747610"/>
                  <a:pt x="2954215" y="740898"/>
                  <a:pt x="2982350" y="731520"/>
                </a:cubicBezTo>
                <a:cubicBezTo>
                  <a:pt x="3086995" y="696638"/>
                  <a:pt x="3009748" y="718509"/>
                  <a:pt x="3221501" y="703385"/>
                </a:cubicBezTo>
                <a:cubicBezTo>
                  <a:pt x="3239532" y="698877"/>
                  <a:pt x="3299792" y="685340"/>
                  <a:pt x="3319975" y="675249"/>
                </a:cubicBezTo>
                <a:cubicBezTo>
                  <a:pt x="3335097" y="667688"/>
                  <a:pt x="3348976" y="657676"/>
                  <a:pt x="3362178" y="647114"/>
                </a:cubicBezTo>
                <a:cubicBezTo>
                  <a:pt x="3372535" y="638828"/>
                  <a:pt x="3378940" y="625802"/>
                  <a:pt x="3390313" y="618978"/>
                </a:cubicBezTo>
                <a:cubicBezTo>
                  <a:pt x="3404725" y="610331"/>
                  <a:pt x="3478281" y="593470"/>
                  <a:pt x="3488787" y="590843"/>
                </a:cubicBezTo>
                <a:cubicBezTo>
                  <a:pt x="3516922" y="572086"/>
                  <a:pt x="3541114" y="545265"/>
                  <a:pt x="3573193" y="534572"/>
                </a:cubicBezTo>
                <a:lnTo>
                  <a:pt x="3657600" y="506437"/>
                </a:lnTo>
                <a:cubicBezTo>
                  <a:pt x="3731045" y="457473"/>
                  <a:pt x="3667176" y="492315"/>
                  <a:pt x="3770141" y="464234"/>
                </a:cubicBezTo>
                <a:cubicBezTo>
                  <a:pt x="3798753" y="456431"/>
                  <a:pt x="3825775" y="443291"/>
                  <a:pt x="3854547" y="436098"/>
                </a:cubicBezTo>
                <a:cubicBezTo>
                  <a:pt x="3925204" y="418435"/>
                  <a:pt x="3892476" y="428145"/>
                  <a:pt x="3953021" y="407963"/>
                </a:cubicBezTo>
                <a:cubicBezTo>
                  <a:pt x="3962399" y="393895"/>
                  <a:pt x="3970153" y="378597"/>
                  <a:pt x="3981156" y="365760"/>
                </a:cubicBezTo>
                <a:cubicBezTo>
                  <a:pt x="3998419" y="345620"/>
                  <a:pt x="4037427" y="309489"/>
                  <a:pt x="4037427" y="309489"/>
                </a:cubicBezTo>
                <a:cubicBezTo>
                  <a:pt x="4052285" y="264916"/>
                  <a:pt x="4048465" y="264039"/>
                  <a:pt x="4079630" y="225083"/>
                </a:cubicBezTo>
                <a:cubicBezTo>
                  <a:pt x="4087916" y="214726"/>
                  <a:pt x="4099480" y="207305"/>
                  <a:pt x="4107766" y="196948"/>
                </a:cubicBezTo>
                <a:cubicBezTo>
                  <a:pt x="4178761" y="108205"/>
                  <a:pt x="4096095" y="194553"/>
                  <a:pt x="4164036" y="126609"/>
                </a:cubicBezTo>
                <a:cubicBezTo>
                  <a:pt x="4168725" y="112541"/>
                  <a:pt x="4166037" y="93025"/>
                  <a:pt x="4178104" y="84406"/>
                </a:cubicBezTo>
                <a:cubicBezTo>
                  <a:pt x="4202237" y="67168"/>
                  <a:pt x="4262510" y="56271"/>
                  <a:pt x="4262510" y="56271"/>
                </a:cubicBezTo>
                <a:cubicBezTo>
                  <a:pt x="4271889" y="46892"/>
                  <a:pt x="4279273" y="34959"/>
                  <a:pt x="4290646" y="28135"/>
                </a:cubicBezTo>
                <a:cubicBezTo>
                  <a:pt x="4371465" y="-20356"/>
                  <a:pt x="4307908" y="39011"/>
                  <a:pt x="4346916" y="0"/>
                </a:cubicBezTo>
                <a:lnTo>
                  <a:pt x="4346916" y="0"/>
                </a:lnTo>
                <a:lnTo>
                  <a:pt x="4346916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8679" name="Picture 7" descr="ANd9GcQr5y-QjkIYNIHSq2oGK2uhMbRSGaDZ2No2r8a75EZ22vuE-8k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981200"/>
            <a:ext cx="4667250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41325" y="5689600"/>
            <a:ext cx="565467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/>
              <a:t>Report to Supervisor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/>
              <a:t>or BCB Safety</a:t>
            </a:r>
            <a:r>
              <a:rPr lang="en-US" altLang="en-US" sz="2400"/>
              <a:t> for Replacement or Disposal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295400" y="4572000"/>
            <a:ext cx="2819400" cy="990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371600"/>
            <a:ext cx="3200400" cy="4953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00" name="TextBox 16"/>
          <p:cNvSpPr txBox="1">
            <a:spLocks noChangeArrowheads="1"/>
          </p:cNvSpPr>
          <p:nvPr/>
        </p:nvSpPr>
        <p:spPr bwMode="auto">
          <a:xfrm>
            <a:off x="533400" y="1320800"/>
            <a:ext cx="3962400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LABELs Not Required On: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8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Portable Containers </a:t>
            </a:r>
            <a:r>
              <a:rPr lang="en-US" altLang="en-US" sz="2800"/>
              <a:t>-</a:t>
            </a:r>
          </a:p>
          <a:p>
            <a:pPr eaLnBrk="1" hangingPunct="1"/>
            <a:r>
              <a:rPr lang="en-US" altLang="en-US" sz="2400"/>
              <a:t>When Transferred For Personal Use (by that Employee) ONLY</a:t>
            </a:r>
          </a:p>
          <a:p>
            <a:pPr eaLnBrk="1" hangingPunct="1"/>
            <a:r>
              <a:rPr lang="en-US" altLang="en-US" sz="2400"/>
              <a:t>Must Be Used by End of Shift</a:t>
            </a:r>
          </a:p>
          <a:p>
            <a:pPr eaLnBrk="1" hangingPunct="1"/>
            <a:r>
              <a:rPr lang="en-US" altLang="en-US" sz="2400" b="1"/>
              <a:t>Must Have Label If Passed On to Another Worker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8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Piping Systems</a:t>
            </a:r>
          </a:p>
        </p:txBody>
      </p:sp>
      <p:sp>
        <p:nvSpPr>
          <p:cNvPr id="29701" name="TextBox 18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the OSHA HAZCOM Standard</a:t>
            </a:r>
          </a:p>
        </p:txBody>
      </p:sp>
      <p:pic>
        <p:nvPicPr>
          <p:cNvPr id="29702" name="Picture 6" descr="ANd9GcSwIOJXAEgoelattb4om5LPz2z2uXRawzEH8TFGK1H6NfBqnqJt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800600"/>
            <a:ext cx="26289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6324600" y="2209800"/>
            <a:ext cx="2143125" cy="2133600"/>
            <a:chOff x="3984" y="1392"/>
            <a:chExt cx="1350" cy="1344"/>
          </a:xfrm>
        </p:grpSpPr>
        <p:pic>
          <p:nvPicPr>
            <p:cNvPr id="29706" name="Picture 8" descr="ANd9GcTLffq3Wsb2cp1zt1eoe5oDjz8VSoE0Sztu6J4wnsCxFwXF17yq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1392"/>
              <a:ext cx="1350" cy="1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7" name="Rectangle 9"/>
            <p:cNvSpPr>
              <a:spLocks noChangeArrowheads="1"/>
            </p:cNvSpPr>
            <p:nvPr/>
          </p:nvSpPr>
          <p:spPr bwMode="auto">
            <a:xfrm>
              <a:off x="4080" y="2640"/>
              <a:ext cx="105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pic>
        <p:nvPicPr>
          <p:cNvPr id="29704" name="Picture 10" descr="ANd9GcSPt2eLAf3JqBxKb4Bx8haImUDhLB_dvs_5gzeM-Vk6W9YeZN5Ef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066800"/>
            <a:ext cx="219075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11" descr="Label-Bott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050" y="3200400"/>
            <a:ext cx="8953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 txBox="1">
            <a:spLocks/>
          </p:cNvSpPr>
          <p:nvPr/>
        </p:nvSpPr>
        <p:spPr bwMode="auto">
          <a:xfrm>
            <a:off x="838200" y="1160463"/>
            <a:ext cx="5084763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/>
              <a:t>OSHA’s Revised</a:t>
            </a:r>
            <a:br>
              <a:rPr lang="en-US" altLang="en-US" sz="4400" b="1"/>
            </a:br>
            <a:r>
              <a:rPr lang="en-US" altLang="en-US" sz="4400" b="1"/>
              <a:t>HAZCOM Standard</a:t>
            </a:r>
          </a:p>
        </p:txBody>
      </p:sp>
      <p:pic>
        <p:nvPicPr>
          <p:cNvPr id="30723" name="Picture 72" descr="BCB LOGO-Jul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93663"/>
            <a:ext cx="174307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1174750" y="2667000"/>
            <a:ext cx="7212013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0800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New Labels with Added Information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/>
              <a:t>Signal Word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/>
              <a:t>Hazard Statement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/>
              <a:t>Pictograms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/>
              <a:t>Precautionary Statement</a:t>
            </a:r>
          </a:p>
          <a:p>
            <a:pPr eaLnBrk="1" hangingPunct="1">
              <a:spcBef>
                <a:spcPct val="0"/>
              </a:spcBef>
            </a:pPr>
            <a:endParaRPr lang="en-US" altLang="en-US" sz="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New Safety Data Sheet Format with 16 Prescribed Parts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How to Find SDS on SiteHawk: BCB’s On-Line Inventory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9576" y="5665787"/>
            <a:ext cx="4103175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QUESTIONS???</a:t>
            </a:r>
          </a:p>
        </p:txBody>
      </p:sp>
      <p:sp>
        <p:nvSpPr>
          <p:cNvPr id="2" name="Rectangle 71"/>
          <p:cNvSpPr>
            <a:spLocks noChangeArrowheads="1"/>
          </p:cNvSpPr>
          <p:nvPr/>
        </p:nvSpPr>
        <p:spPr bwMode="auto">
          <a:xfrm>
            <a:off x="1981200" y="76200"/>
            <a:ext cx="6186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3600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Safety Policies &amp; Programs</a:t>
            </a:r>
          </a:p>
        </p:txBody>
      </p:sp>
      <p:pic>
        <p:nvPicPr>
          <p:cNvPr id="30727" name="Picture 9" descr="ghs_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181100"/>
            <a:ext cx="2286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8" name="Rectangle 10"/>
          <p:cNvSpPr>
            <a:spLocks noChangeArrowheads="1"/>
          </p:cNvSpPr>
          <p:nvPr/>
        </p:nvSpPr>
        <p:spPr bwMode="auto">
          <a:xfrm>
            <a:off x="1066800" y="1066800"/>
            <a:ext cx="7315200" cy="16002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0729" name="Text Box 11"/>
          <p:cNvSpPr txBox="1">
            <a:spLocks noChangeArrowheads="1"/>
          </p:cNvSpPr>
          <p:nvPr/>
        </p:nvSpPr>
        <p:spPr bwMode="auto">
          <a:xfrm>
            <a:off x="1244600" y="6415088"/>
            <a:ext cx="668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Contact BCB Safety: Holly Bockow, 737-2311 / Bernie Lee, 737-2315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lobally Harmonized System of Classification and Labeling of Chemicals (GH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63" y="3048000"/>
            <a:ext cx="1874837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533400" y="762000"/>
            <a:ext cx="792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Evolution of the OSHA HAZCOM Standard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533400" y="1701800"/>
            <a:ext cx="6553200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b="1"/>
              <a:t>1983 – OSHA First Implements its                               Hazardous Communications Standard for Manufacturing </a:t>
            </a:r>
            <a:r>
              <a:rPr lang="en-US" altLang="en-US" sz="1800" b="1">
                <a:latin typeface="Arial" panose="020B0604020202020204" pitchFamily="34" charset="0"/>
              </a:rPr>
              <a:t>ONLY</a:t>
            </a:r>
            <a:r>
              <a:rPr lang="en-US" altLang="en-US" sz="1800">
                <a:latin typeface="Arial" panose="020B0604020202020204" pitchFamily="34" charset="0"/>
              </a:rPr>
              <a:t> </a:t>
            </a:r>
            <a:endParaRPr lang="en-US" altLang="en-US" sz="2000" b="1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b="1"/>
              <a:t>1987 – OSHA Expands to Include All Industries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b="1"/>
              <a:t>1994 – Changes for Multi-Employer Worksites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b="1"/>
              <a:t>2012 – OSHA adopts the International Approach Called the </a:t>
            </a:r>
            <a:r>
              <a:rPr lang="en-US" altLang="en-US" sz="2000" b="1">
                <a:solidFill>
                  <a:srgbClr val="0000FF"/>
                </a:solidFill>
              </a:rPr>
              <a:t>Globally Harmonized System </a:t>
            </a:r>
            <a:r>
              <a:rPr lang="en-US" altLang="en-US" sz="2000" b="1"/>
              <a:t>(GHS) of Classification and Labeling of Chemicals </a:t>
            </a:r>
            <a:r>
              <a:rPr lang="en-US" altLang="en-US" sz="1400"/>
              <a:t>(Rev 3)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162800" y="5410200"/>
            <a:ext cx="588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</a:rPr>
              <a:t>Rev 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/>
          </p:cNvSpPr>
          <p:nvPr/>
        </p:nvSpPr>
        <p:spPr bwMode="auto">
          <a:xfrm>
            <a:off x="457200" y="304800"/>
            <a:ext cx="8077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/>
              <a:t>OSHA’s Revised</a:t>
            </a:r>
            <a:br>
              <a:rPr lang="en-US" altLang="en-US" sz="4400" b="1"/>
            </a:br>
            <a:r>
              <a:rPr lang="en-US" altLang="en-US" sz="4400" b="1"/>
              <a:t>HAZCOM standard</a:t>
            </a:r>
          </a:p>
        </p:txBody>
      </p:sp>
      <p:graphicFrame>
        <p:nvGraphicFramePr>
          <p:cNvPr id="50218" name="Group 42"/>
          <p:cNvGraphicFramePr>
            <a:graphicFrameLocks noGrp="1"/>
          </p:cNvGraphicFramePr>
          <p:nvPr/>
        </p:nvGraphicFramePr>
        <p:xfrm>
          <a:off x="609600" y="1828800"/>
          <a:ext cx="8001000" cy="4586288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7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Effective Completion Date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Requirement(s)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Who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March 26, 2012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Final Rule Published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OSHA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December 1, 2013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Train Employees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Employers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Transition Period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Comply with Old and Begin Compliance with New HCS Standard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chemical manufacturers, importers, distributors and employers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June 1, 2015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Compliance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chemical manufacturers, importers, distributors and employers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December 1, 2015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Distributors may ship products labeled under the old system until this date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Distributors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7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June 1, 2016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Update workplace labeling and HAZCOM program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Employers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533400" y="762000"/>
            <a:ext cx="792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527050" y="1676400"/>
            <a:ext cx="8388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4950" indent="-2349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365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b="1">
                <a:solidFill>
                  <a:srgbClr val="990000"/>
                </a:solidFill>
              </a:rPr>
              <a:t>Old</a:t>
            </a:r>
            <a:r>
              <a:rPr lang="en-US" altLang="en-US" sz="2400" b="1"/>
              <a:t> OSHA HAZCOM Standard</a:t>
            </a:r>
            <a:r>
              <a:rPr lang="en-US" altLang="en-US" sz="2000" b="1"/>
              <a:t>: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b="1"/>
          </a:p>
          <a:p>
            <a:pPr eaLnBrk="1" hangingPunct="1"/>
            <a:r>
              <a:rPr lang="en-US" altLang="en-US" sz="2400"/>
              <a:t>Material Safety Data Sheets (MSDS)</a:t>
            </a:r>
            <a:r>
              <a:rPr lang="en-US" altLang="en-US" sz="1800">
                <a:latin typeface="Arial" panose="020B0604020202020204" pitchFamily="34" charset="0"/>
              </a:rPr>
              <a:t> </a:t>
            </a:r>
            <a:r>
              <a:rPr lang="en-US" altLang="en-US" sz="2400"/>
              <a:t>Are Performance Based -Required Content But</a:t>
            </a:r>
            <a:r>
              <a:rPr lang="en-US" altLang="en-US" sz="2400" b="1"/>
              <a:t> </a:t>
            </a:r>
            <a:r>
              <a:rPr lang="en-US" altLang="en-US" sz="2400" b="1" i="1">
                <a:solidFill>
                  <a:srgbClr val="000099"/>
                </a:solidFill>
              </a:rPr>
              <a:t>No Set Format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800" b="1"/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z="2400"/>
              <a:t>Information Was Different For Each Company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endParaRPr lang="en-US" altLang="en-US" sz="800"/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z="2400"/>
              <a:t>Workers Had</a:t>
            </a:r>
            <a:r>
              <a:rPr lang="en-US" altLang="en-US" sz="2400" b="1"/>
              <a:t> </a:t>
            </a:r>
            <a:r>
              <a:rPr lang="en-US" altLang="en-US" sz="2400" b="1" i="1">
                <a:solidFill>
                  <a:srgbClr val="000099"/>
                </a:solidFill>
              </a:rPr>
              <a:t>Difficulty Understanding</a:t>
            </a:r>
            <a:r>
              <a:rPr lang="en-US" altLang="en-US" sz="2400" b="1"/>
              <a:t> </a:t>
            </a:r>
            <a:r>
              <a:rPr lang="en-US" altLang="en-US" sz="2400"/>
              <a:t>Information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endParaRPr lang="en-US" altLang="en-US" sz="800"/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z="2400"/>
              <a:t>The Length and Complexity Made It</a:t>
            </a:r>
            <a:r>
              <a:rPr lang="en-US" altLang="en-US" sz="2400" b="1"/>
              <a:t> </a:t>
            </a:r>
            <a:r>
              <a:rPr lang="en-US" altLang="en-US" sz="2400" b="1" i="1">
                <a:solidFill>
                  <a:srgbClr val="000099"/>
                </a:solidFill>
              </a:rPr>
              <a:t>Difficult to Locate Important Safety Information</a:t>
            </a:r>
            <a:r>
              <a:rPr lang="en-US" altLang="en-US" sz="2400" b="1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2400"/>
              <a:t>Chemical Product</a:t>
            </a:r>
            <a:r>
              <a:rPr lang="en-US" altLang="en-US" sz="2400" b="1">
                <a:latin typeface="Arial" panose="020B0604020202020204" pitchFamily="34" charset="0"/>
              </a:rPr>
              <a:t> </a:t>
            </a:r>
            <a:r>
              <a:rPr lang="en-US" altLang="en-US" sz="2400" b="1" i="1">
                <a:solidFill>
                  <a:srgbClr val="000099"/>
                </a:solidFill>
              </a:rPr>
              <a:t>Labels Had Minimal Information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/>
          <p:cNvSpPr txBox="1">
            <a:spLocks noChangeArrowheads="1"/>
          </p:cNvSpPr>
          <p:nvPr/>
        </p:nvSpPr>
        <p:spPr bwMode="auto">
          <a:xfrm>
            <a:off x="1333500" y="4832350"/>
            <a:ext cx="6400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This Standard Update Gives Workers Access to Labels and Safety Data Sheets with Information that is Easier to Find and Understand as well as the Right to Know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1219200"/>
            <a:ext cx="6477000" cy="3276600"/>
          </a:xfrm>
          <a:prstGeom prst="rect">
            <a:avLst/>
          </a:prstGeom>
        </p:spPr>
        <p:txBody>
          <a:bodyPr/>
          <a:lstStyle>
            <a:lvl1pPr marL="688975" indent="-688975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sz="36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NEW</a:t>
            </a:r>
            <a:r>
              <a:rPr lang="en-US" sz="2400" b="1"/>
              <a:t> OSHA HAZCOM Standard </a:t>
            </a:r>
            <a:r>
              <a:rPr lang="en-US" sz="2400" b="1">
                <a:solidFill>
                  <a:srgbClr val="0000FF"/>
                </a:solidFill>
              </a:rPr>
              <a:t>with GHS</a:t>
            </a:r>
            <a:r>
              <a:rPr lang="en-US" sz="2000" b="1"/>
              <a:t>: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en-US" sz="800" b="1"/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/>
              <a:t>Prescribes a</a:t>
            </a:r>
            <a:r>
              <a:rPr lang="en-US" sz="2400" b="1"/>
              <a:t> </a:t>
            </a:r>
            <a:r>
              <a:rPr lang="en-US" sz="2400" b="1" i="1">
                <a:solidFill>
                  <a:srgbClr val="000099"/>
                </a:solidFill>
              </a:rPr>
              <a:t>16-Part Safety Data Sheet</a:t>
            </a:r>
            <a:r>
              <a:rPr lang="en-US" sz="2400"/>
              <a:t> (SDS) Format and Contents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US" sz="800" b="1"/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/>
              <a:t>Chemical Product Labels Require New </a:t>
            </a:r>
            <a:r>
              <a:rPr lang="en-US" sz="2400" b="1" i="1">
                <a:solidFill>
                  <a:srgbClr val="000099"/>
                </a:solidFill>
              </a:rPr>
              <a:t>Prescribed Information</a:t>
            </a:r>
            <a:r>
              <a:rPr lang="en-US" sz="2400"/>
              <a:t> Linked to             New Criteria for Health and Physical    Hazard Classifications and Categories</a:t>
            </a: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571500" y="457200"/>
            <a:ext cx="792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381000" y="762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533400" y="1981200"/>
            <a:ext cx="6553200" cy="332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4950" indent="-2349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99"/>
                </a:solidFill>
              </a:rPr>
              <a:t>M</a:t>
            </a:r>
            <a:r>
              <a:rPr lang="en-US" altLang="en-US" sz="2800" b="1"/>
              <a:t>aterial </a:t>
            </a:r>
            <a:r>
              <a:rPr lang="en-US" altLang="en-US" sz="2800" b="1">
                <a:solidFill>
                  <a:srgbClr val="000099"/>
                </a:solidFill>
              </a:rPr>
              <a:t>S</a:t>
            </a:r>
            <a:r>
              <a:rPr lang="en-US" altLang="en-US" sz="2800" b="1"/>
              <a:t>afety </a:t>
            </a:r>
            <a:r>
              <a:rPr lang="en-US" altLang="en-US" sz="2800" b="1">
                <a:solidFill>
                  <a:srgbClr val="000099"/>
                </a:solidFill>
              </a:rPr>
              <a:t>D</a:t>
            </a:r>
            <a:r>
              <a:rPr lang="en-US" altLang="en-US" sz="2800" b="1"/>
              <a:t>ata </a:t>
            </a:r>
            <a:r>
              <a:rPr lang="en-US" altLang="en-US" sz="2800" b="1">
                <a:solidFill>
                  <a:srgbClr val="000099"/>
                </a:solidFill>
              </a:rPr>
              <a:t>S</a:t>
            </a:r>
            <a:r>
              <a:rPr lang="en-US" altLang="en-US" sz="2800" b="1"/>
              <a:t>heets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/>
              <a:t>The Primary Source for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/>
              <a:t>Chemical Product Hazard Information</a:t>
            </a:r>
            <a:endParaRPr lang="en-US" altLang="en-US" sz="20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8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	</a:t>
            </a:r>
            <a:r>
              <a:rPr lang="en-US" altLang="en-US" sz="2800"/>
              <a:t>Are Now Called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		</a:t>
            </a:r>
            <a:r>
              <a:rPr lang="en-US" altLang="en-US" sz="4800" b="1">
                <a:solidFill>
                  <a:srgbClr val="FF0000"/>
                </a:solidFill>
              </a:rPr>
              <a:t>S</a:t>
            </a:r>
            <a:r>
              <a:rPr lang="en-US" altLang="en-US" sz="4800" b="1">
                <a:solidFill>
                  <a:srgbClr val="0000FF"/>
                </a:solidFill>
              </a:rPr>
              <a:t>afety </a:t>
            </a:r>
            <a:r>
              <a:rPr lang="en-US" altLang="en-US" sz="4800" b="1">
                <a:solidFill>
                  <a:srgbClr val="FF0000"/>
                </a:solidFill>
              </a:rPr>
              <a:t>D</a:t>
            </a:r>
            <a:r>
              <a:rPr lang="en-US" altLang="en-US" sz="4800" b="1">
                <a:solidFill>
                  <a:srgbClr val="0000FF"/>
                </a:solidFill>
              </a:rPr>
              <a:t>ata </a:t>
            </a:r>
            <a:r>
              <a:rPr lang="en-US" altLang="en-US" sz="4800" b="1">
                <a:solidFill>
                  <a:srgbClr val="FF0000"/>
                </a:solidFill>
              </a:rPr>
              <a:t>S</a:t>
            </a:r>
            <a:r>
              <a:rPr lang="en-US" altLang="en-US" sz="4800" b="1">
                <a:solidFill>
                  <a:srgbClr val="0000FF"/>
                </a:solidFill>
              </a:rPr>
              <a:t>heets</a:t>
            </a:r>
          </a:p>
        </p:txBody>
      </p:sp>
      <p:pic>
        <p:nvPicPr>
          <p:cNvPr id="8196" name="Picture 2" descr="http://t0.gstatic.com/images?q=tbn:ANd9GcRybGq1SrUZ4ZQDUgO8DGhhUMs9zptIlY2rjoOML3CLsvsk2gSBhg&amp;t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988" y="1447800"/>
            <a:ext cx="1524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 descr="NB-MSD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2514600"/>
            <a:ext cx="2513012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Box 3"/>
          <p:cNvSpPr txBox="1">
            <a:spLocks noChangeArrowheads="1"/>
          </p:cNvSpPr>
          <p:nvPr/>
        </p:nvSpPr>
        <p:spPr bwMode="auto">
          <a:xfrm>
            <a:off x="914400" y="5783263"/>
            <a:ext cx="48641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Must be in English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Should be Available in Languages of ESOL Workers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2"/>
          <p:cNvSpPr>
            <a:spLocks noChangeArrowheads="1"/>
          </p:cNvSpPr>
          <p:nvPr/>
        </p:nvSpPr>
        <p:spPr bwMode="auto">
          <a:xfrm>
            <a:off x="457200" y="5486400"/>
            <a:ext cx="5410200" cy="68580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81000" y="1533525"/>
            <a:ext cx="586740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Got a Question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b="1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 b="1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Don’t Know If a New Product Can Cause Illness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endParaRPr lang="en-US" altLang="en-US" sz="8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>
                <a:latin typeface="Arial" panose="020B0604020202020204" pitchFamily="34" charset="0"/>
              </a:rPr>
              <a:t> How Do You Use It and Protect Yourself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endParaRPr lang="en-US" altLang="en-US" sz="8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>
                <a:latin typeface="Arial" panose="020B0604020202020204" pitchFamily="34" charset="0"/>
              </a:rPr>
              <a:t> What Do You Do In Case of a Spill</a:t>
            </a:r>
          </a:p>
        </p:txBody>
      </p:sp>
      <p:pic>
        <p:nvPicPr>
          <p:cNvPr id="9220" name="Picture 3" descr="ANd9GcRYSHH6xV2LgWa3p59DMFr4gkwQrRRWAetQj2RZVouMABa_XPbmW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191000"/>
            <a:ext cx="256222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1" name="Group 4"/>
          <p:cNvGrpSpPr>
            <a:grpSpLocks/>
          </p:cNvGrpSpPr>
          <p:nvPr/>
        </p:nvGrpSpPr>
        <p:grpSpPr bwMode="auto">
          <a:xfrm>
            <a:off x="2743200" y="457200"/>
            <a:ext cx="4038600" cy="1676400"/>
            <a:chOff x="1728" y="336"/>
            <a:chExt cx="2544" cy="1056"/>
          </a:xfrm>
        </p:grpSpPr>
        <p:pic>
          <p:nvPicPr>
            <p:cNvPr id="9223" name="Picture 5" descr="ANd9GcTZWqoHde26G9CsP3VcxydO6e0UWNAxmNgvwgAr_WUSGVpLtZd1q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346"/>
              <a:ext cx="1536" cy="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4" name="Picture 6" descr="ANd9GcTbm6RYliqpRvEyuT09cZDLBtZ3dZXWzctyt__xxxd00cbL9iTAxw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336"/>
              <a:ext cx="1272" cy="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5" name="Freeform 7"/>
            <p:cNvSpPr>
              <a:spLocks/>
            </p:cNvSpPr>
            <p:nvPr/>
          </p:nvSpPr>
          <p:spPr bwMode="auto">
            <a:xfrm>
              <a:off x="3696" y="912"/>
              <a:ext cx="528" cy="432"/>
            </a:xfrm>
            <a:custGeom>
              <a:avLst/>
              <a:gdLst>
                <a:gd name="T0" fmla="*/ 0 w 528"/>
                <a:gd name="T1" fmla="*/ 336 h 432"/>
                <a:gd name="T2" fmla="*/ 0 w 528"/>
                <a:gd name="T3" fmla="*/ 144 h 432"/>
                <a:gd name="T4" fmla="*/ 528 w 528"/>
                <a:gd name="T5" fmla="*/ 0 h 432"/>
                <a:gd name="T6" fmla="*/ 432 w 528"/>
                <a:gd name="T7" fmla="*/ 432 h 432"/>
                <a:gd name="T8" fmla="*/ 0 w 528"/>
                <a:gd name="T9" fmla="*/ 384 h 432"/>
                <a:gd name="T10" fmla="*/ 0 w 528"/>
                <a:gd name="T11" fmla="*/ 336 h 4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8" h="432">
                  <a:moveTo>
                    <a:pt x="0" y="336"/>
                  </a:moveTo>
                  <a:lnTo>
                    <a:pt x="0" y="144"/>
                  </a:lnTo>
                  <a:lnTo>
                    <a:pt x="528" y="0"/>
                  </a:lnTo>
                  <a:lnTo>
                    <a:pt x="432" y="432"/>
                  </a:lnTo>
                  <a:lnTo>
                    <a:pt x="0" y="384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Text Box 8"/>
            <p:cNvSpPr txBox="1">
              <a:spLocks noChangeArrowheads="1"/>
            </p:cNvSpPr>
            <p:nvPr/>
          </p:nvSpPr>
          <p:spPr bwMode="auto">
            <a:xfrm rot="-1194510">
              <a:off x="3746" y="958"/>
              <a:ext cx="390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latin typeface="Arial" panose="020B0604020202020204" pitchFamily="34" charset="0"/>
                </a:rPr>
                <a:t>  SDS</a:t>
              </a:r>
              <a:br>
                <a:rPr lang="en-US" altLang="en-US" sz="1200" b="1">
                  <a:latin typeface="Arial" panose="020B0604020202020204" pitchFamily="34" charset="0"/>
                </a:rPr>
              </a:br>
              <a:r>
                <a:rPr lang="en-US" altLang="en-US" sz="1200" b="1">
                  <a:latin typeface="Arial" panose="020B0604020202020204" pitchFamily="34" charset="0"/>
                </a:rPr>
                <a:t>S</a:t>
              </a:r>
              <a:r>
                <a:rPr lang="en-US" altLang="en-US" sz="900">
                  <a:latin typeface="Arial" panose="020B0604020202020204" pitchFamily="34" charset="0"/>
                </a:rPr>
                <a:t>afety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>
                  <a:latin typeface="Arial" panose="020B0604020202020204" pitchFamily="34" charset="0"/>
                </a:rPr>
                <a:t>   </a:t>
              </a:r>
              <a:r>
                <a:rPr lang="en-US" altLang="en-US" sz="1200" b="1">
                  <a:latin typeface="Arial" panose="020B0604020202020204" pitchFamily="34" charset="0"/>
                </a:rPr>
                <a:t>D</a:t>
              </a:r>
              <a:r>
                <a:rPr lang="en-US" altLang="en-US" sz="900">
                  <a:latin typeface="Arial" panose="020B0604020202020204" pitchFamily="34" charset="0"/>
                </a:rPr>
                <a:t>ata</a:t>
              </a:r>
            </a:p>
          </p:txBody>
        </p:sp>
        <p:sp>
          <p:nvSpPr>
            <p:cNvPr id="9227" name="Rectangle 9"/>
            <p:cNvSpPr>
              <a:spLocks noChangeArrowheads="1"/>
            </p:cNvSpPr>
            <p:nvPr/>
          </p:nvSpPr>
          <p:spPr bwMode="auto">
            <a:xfrm>
              <a:off x="3840" y="1296"/>
              <a:ext cx="33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28" name="Rectangle 10"/>
            <p:cNvSpPr>
              <a:spLocks noChangeArrowheads="1"/>
            </p:cNvSpPr>
            <p:nvPr/>
          </p:nvSpPr>
          <p:spPr bwMode="auto">
            <a:xfrm>
              <a:off x="1728" y="336"/>
              <a:ext cx="2544" cy="96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9222" name="Text Box 11"/>
          <p:cNvSpPr txBox="1">
            <a:spLocks noChangeArrowheads="1"/>
          </p:cNvSpPr>
          <p:nvPr/>
        </p:nvSpPr>
        <p:spPr bwMode="auto">
          <a:xfrm>
            <a:off x="457200" y="3363913"/>
            <a:ext cx="6321425" cy="280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>
                <a:solidFill>
                  <a:schemeClr val="hlink"/>
                </a:solidFill>
                <a:latin typeface="Arial" panose="020B0604020202020204" pitchFamily="34" charset="0"/>
              </a:rPr>
              <a:t>READ the SDS</a:t>
            </a:r>
            <a:r>
              <a:rPr lang="en-US" altLang="en-US" sz="1800">
                <a:latin typeface="Arial" panose="020B0604020202020204" pitchFamily="34" charset="0"/>
              </a:rPr>
              <a:t> </a:t>
            </a:r>
            <a:r>
              <a:rPr lang="en-US" altLang="en-US" sz="1800">
                <a:solidFill>
                  <a:schemeClr val="hlink"/>
                </a:solidFill>
                <a:latin typeface="Arial" panose="020B0604020202020204" pitchFamily="34" charset="0"/>
              </a:rPr>
              <a:t>Before You Use the Product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>
                <a:latin typeface="Arial" panose="020B0604020202020204" pitchFamily="34" charset="0"/>
              </a:rPr>
              <a:t> Lists Routes of Entry, Symptoms of  &amp; Care if Exposed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endParaRPr lang="en-US" altLang="en-US" sz="8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>
                <a:latin typeface="Arial" panose="020B0604020202020204" pitchFamily="34" charset="0"/>
              </a:rPr>
              <a:t> Recommends PPE, Handling, Storage &amp; Cleanup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The Vendor Should Provide You a SDS With Purchase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If Not, Ask For SDS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If Product Is Not Listed in BCB’s On-Line Inventory,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the Supervisor Must Send SDS to BCB Safety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2438400"/>
            <a:ext cx="3124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381000" y="7620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/>
              <a:t>Changes to the OSHA HAZCOM Standard</a:t>
            </a:r>
          </a:p>
        </p:txBody>
      </p:sp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381000" y="1600200"/>
            <a:ext cx="6553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8975" indent="-688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46175" indent="-6889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54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7025" indent="-2254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afety </a:t>
            </a:r>
            <a:r>
              <a:rPr lang="en-US" altLang="en-US" sz="3600" b="1">
                <a:solidFill>
                  <a:srgbClr val="0000FF"/>
                </a:solidFill>
              </a:rPr>
              <a:t>D</a:t>
            </a:r>
            <a:r>
              <a:rPr lang="en-US" altLang="en-US" sz="2800" b="1"/>
              <a:t>ata </a:t>
            </a:r>
            <a:r>
              <a:rPr lang="en-US" altLang="en-US" sz="3600" b="1">
                <a:solidFill>
                  <a:srgbClr val="0000FF"/>
                </a:solidFill>
              </a:rPr>
              <a:t>S</a:t>
            </a:r>
            <a:r>
              <a:rPr lang="en-US" altLang="en-US" sz="2800" b="1"/>
              <a:t>heets – 16 Part Format: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b="1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400" b="1" u="sng">
                <a:solidFill>
                  <a:srgbClr val="660066"/>
                </a:solidFill>
              </a:rPr>
              <a:t>Section 1</a:t>
            </a:r>
            <a:r>
              <a:rPr lang="en-US" altLang="en-US" sz="2400"/>
              <a:t>: </a:t>
            </a:r>
            <a:r>
              <a:rPr lang="en-US" altLang="en-US" sz="2400" b="1"/>
              <a:t>Identification </a:t>
            </a:r>
            <a:r>
              <a:rPr lang="en-US" altLang="en-US" sz="2400"/>
              <a:t>– Includes the </a:t>
            </a:r>
          </a:p>
          <a:p>
            <a:pPr lvl="2" eaLnBrk="1" hangingPunct="1"/>
            <a:r>
              <a:rPr lang="en-US" altLang="en-US"/>
              <a:t>Product Identifier</a:t>
            </a:r>
          </a:p>
          <a:p>
            <a:pPr lvl="2" eaLnBrk="1" hangingPunct="1"/>
            <a:r>
              <a:rPr lang="en-US" altLang="en-US"/>
              <a:t>Manufacturer ‘s or Distributor’s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Name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Address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Phone Number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Emergency Phone Number</a:t>
            </a:r>
          </a:p>
          <a:p>
            <a:pPr lvl="2" eaLnBrk="1" hangingPunct="1"/>
            <a:r>
              <a:rPr lang="en-US" altLang="en-US"/>
              <a:t>Recommended Use</a:t>
            </a:r>
          </a:p>
          <a:p>
            <a:pPr lvl="2" eaLnBrk="1" hangingPunct="1"/>
            <a:r>
              <a:rPr lang="en-US" altLang="en-US"/>
              <a:t>Restrictions on Use</a:t>
            </a:r>
          </a:p>
        </p:txBody>
      </p:sp>
      <p:pic>
        <p:nvPicPr>
          <p:cNvPr id="10245" name="Picture 6" descr="SDS WD40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0"/>
            <a:ext cx="2898775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2396</Words>
  <Application>Microsoft Office PowerPoint</Application>
  <PresentationFormat>On-screen Show (4:3)</PresentationFormat>
  <Paragraphs>377</Paragraphs>
  <Slides>29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Times New Roman</vt:lpstr>
      <vt:lpstr>Arial Black</vt:lpstr>
      <vt:lpstr>Courier New</vt:lpstr>
      <vt:lpstr>Office Theme</vt:lpstr>
      <vt:lpstr>2017 HazCom Refresher</vt:lpstr>
      <vt:lpstr>OSHA’s Revised HAZCOM Standard (3/26/2012)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OSHA’s Revised HAZCOM standard</dc:title>
  <dc:creator>Bernie</dc:creator>
  <cp:lastModifiedBy>Lee Boggs</cp:lastModifiedBy>
  <cp:revision>72</cp:revision>
  <cp:lastPrinted>2012-09-05T18:32:25Z</cp:lastPrinted>
  <dcterms:created xsi:type="dcterms:W3CDTF">2012-09-03T13:23:20Z</dcterms:created>
  <dcterms:modified xsi:type="dcterms:W3CDTF">2017-03-15T14:41:38Z</dcterms:modified>
</cp:coreProperties>
</file>