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7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753600" cy="7315200"/>
  <p:notesSz cx="6858000" cy="9144000"/>
  <p:embeddedFontLst>
    <p:embeddedFont>
      <p:font typeface="Calibri (MS)" panose="020F0502020204030204" pitchFamily="34" charset="0"/>
      <p:regular r:id="rId27"/>
    </p:embeddedFont>
    <p:embeddedFont>
      <p:font typeface="Calibri (MS) Bold" panose="020F0702030404030204" pitchFamily="34" charset="0"/>
      <p:regular r:id="rId28"/>
      <p:bold r:id="rId29"/>
    </p:embeddedFont>
    <p:embeddedFont>
      <p:font typeface="Calibri (MS) Italics" panose="020F05020202040A0204" pitchFamily="34" charset="0"/>
      <p:regular r:id="rId30"/>
      <p:italic r:id="rId31"/>
    </p:embeddedFont>
    <p:embeddedFont>
      <p:font typeface="Canva Sans Bold" panose="020B0803030501040103" pitchFamily="34" charset="0"/>
      <p:regular r:id="rId32"/>
      <p:bold r:id="rId33"/>
    </p:embeddedFont>
    <p:embeddedFont>
      <p:font typeface="Dekko" pitchFamily="2" charset="77"/>
      <p:regular r:id="rId34"/>
    </p:embeddedFont>
    <p:embeddedFont>
      <p:font typeface="League Gothic" pitchFamily="2" charset="77"/>
      <p:regular r:id="rId35"/>
    </p:embeddedFont>
    <p:embeddedFont>
      <p:font typeface="League Gothic Italics" pitchFamily="2" charset="77"/>
      <p:regular r:id="rId36"/>
      <p:italic r:id="rId37"/>
    </p:embeddedFont>
    <p:embeddedFont>
      <p:font typeface="Public Sans" pitchFamily="2" charset="77"/>
      <p:regular r:id="rId38"/>
    </p:embeddedFont>
    <p:embeddedFont>
      <p:font typeface="Public Sans Bold" pitchFamily="2" charset="77"/>
      <p:regular r:id="rId39"/>
    </p:embeddedFont>
    <p:embeddedFont>
      <p:font typeface="Public Sans Italics" pitchFamily="2" charset="77"/>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58" autoAdjust="0"/>
  </p:normalViewPr>
  <p:slideViewPr>
    <p:cSldViewPr>
      <p:cViewPr>
        <p:scale>
          <a:sx n="93" d="100"/>
          <a:sy n="93" d="100"/>
        </p:scale>
        <p:origin x="1320"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48AE2-2BC8-2D40-A931-417BA4C6AE1A}" type="datetimeFigureOut">
              <a:rPr lang="en-US" smtClean="0"/>
              <a:t>1/9/25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D7655-F8B5-B54B-83C0-112E6CC780F9}" type="slidenum">
              <a:rPr lang="en-US" smtClean="0"/>
              <a:t>‹#›</a:t>
            </a:fld>
            <a:endParaRPr lang="en-US"/>
          </a:p>
        </p:txBody>
      </p:sp>
    </p:spTree>
    <p:extLst>
      <p:ext uri="{BB962C8B-B14F-4D97-AF65-F5344CB8AC3E}">
        <p14:creationId xmlns:p14="http://schemas.microsoft.com/office/powerpoint/2010/main" val="83953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4D7655-F8B5-B54B-83C0-112E6CC780F9}" type="slidenum">
              <a:rPr lang="en-US" smtClean="0"/>
              <a:t>10</a:t>
            </a:fld>
            <a:endParaRPr lang="en-US"/>
          </a:p>
        </p:txBody>
      </p:sp>
    </p:spTree>
    <p:extLst>
      <p:ext uri="{BB962C8B-B14F-4D97-AF65-F5344CB8AC3E}">
        <p14:creationId xmlns:p14="http://schemas.microsoft.com/office/powerpoint/2010/main" val="62927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ityofandersonsc.com/wp-content/uploads/2024/08/Procurement-Code-July-2024.pdf"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80951" cy="7315200"/>
            <a:chOff x="0" y="0"/>
            <a:chExt cx="1561918" cy="3708511"/>
          </a:xfrm>
        </p:grpSpPr>
        <p:sp>
          <p:nvSpPr>
            <p:cNvPr id="3" name="Freeform 3"/>
            <p:cNvSpPr/>
            <p:nvPr/>
          </p:nvSpPr>
          <p:spPr>
            <a:xfrm>
              <a:off x="0" y="0"/>
              <a:ext cx="1561918" cy="3708510"/>
            </a:xfrm>
            <a:custGeom>
              <a:avLst/>
              <a:gdLst/>
              <a:ahLst/>
              <a:cxnLst/>
              <a:rect l="l" t="t" r="r" b="b"/>
              <a:pathLst>
                <a:path w="1561918" h="3708510">
                  <a:moveTo>
                    <a:pt x="0" y="0"/>
                  </a:moveTo>
                  <a:lnTo>
                    <a:pt x="1561918" y="0"/>
                  </a:lnTo>
                  <a:lnTo>
                    <a:pt x="1561918" y="3708510"/>
                  </a:lnTo>
                  <a:lnTo>
                    <a:pt x="0" y="3708510"/>
                  </a:lnTo>
                  <a:close/>
                </a:path>
              </a:pathLst>
            </a:custGeom>
            <a:solidFill>
              <a:srgbClr val="006250"/>
            </a:solidFill>
          </p:spPr>
          <p:txBody>
            <a:bodyPr/>
            <a:lstStyle/>
            <a:p>
              <a:endParaRPr lang="en-US"/>
            </a:p>
          </p:txBody>
        </p:sp>
        <p:sp>
          <p:nvSpPr>
            <p:cNvPr id="4" name="TextBox 4"/>
            <p:cNvSpPr txBox="1"/>
            <p:nvPr/>
          </p:nvSpPr>
          <p:spPr>
            <a:xfrm>
              <a:off x="0" y="-19050"/>
              <a:ext cx="1561918" cy="3727561"/>
            </a:xfrm>
            <a:prstGeom prst="rect">
              <a:avLst/>
            </a:prstGeom>
          </p:spPr>
          <p:txBody>
            <a:bodyPr lIns="27093" tIns="27093" rIns="27093" bIns="27093" rtlCol="0" anchor="ctr"/>
            <a:lstStyle/>
            <a:p>
              <a:pPr algn="ctr">
                <a:lnSpc>
                  <a:spcPts val="1493"/>
                </a:lnSpc>
              </a:pPr>
              <a:endParaRPr/>
            </a:p>
          </p:txBody>
        </p:sp>
      </p:grpSp>
      <p:grpSp>
        <p:nvGrpSpPr>
          <p:cNvPr id="5" name="Group 5"/>
          <p:cNvGrpSpPr/>
          <p:nvPr/>
        </p:nvGrpSpPr>
        <p:grpSpPr>
          <a:xfrm>
            <a:off x="845389" y="1232021"/>
            <a:ext cx="4031411" cy="4851158"/>
            <a:chOff x="0" y="0"/>
            <a:chExt cx="5375215" cy="6468211"/>
          </a:xfrm>
        </p:grpSpPr>
        <p:pic>
          <p:nvPicPr>
            <p:cNvPr id="6" name="Picture 6"/>
            <p:cNvPicPr>
              <a:picLocks noChangeAspect="1"/>
            </p:cNvPicPr>
            <p:nvPr/>
          </p:nvPicPr>
          <p:blipFill>
            <a:blip r:embed="rId2"/>
            <a:srcRect l="23511" r="23511"/>
            <a:stretch>
              <a:fillRect/>
            </a:stretch>
          </p:blipFill>
          <p:spPr>
            <a:xfrm>
              <a:off x="0" y="0"/>
              <a:ext cx="5375215" cy="6468211"/>
            </a:xfrm>
            <a:prstGeom prst="rect">
              <a:avLst/>
            </a:prstGeom>
          </p:spPr>
        </p:pic>
      </p:grpSp>
      <p:sp>
        <p:nvSpPr>
          <p:cNvPr id="7" name="Freeform 7"/>
          <p:cNvSpPr/>
          <p:nvPr/>
        </p:nvSpPr>
        <p:spPr>
          <a:xfrm>
            <a:off x="7009083" y="540177"/>
            <a:ext cx="2160184" cy="1058490"/>
          </a:xfrm>
          <a:custGeom>
            <a:avLst/>
            <a:gdLst/>
            <a:ahLst/>
            <a:cxnLst/>
            <a:rect l="l" t="t" r="r" b="b"/>
            <a:pathLst>
              <a:path w="2160184" h="1058490">
                <a:moveTo>
                  <a:pt x="0" y="0"/>
                </a:moveTo>
                <a:lnTo>
                  <a:pt x="2160184" y="0"/>
                </a:lnTo>
                <a:lnTo>
                  <a:pt x="2160184" y="1058490"/>
                </a:lnTo>
                <a:lnTo>
                  <a:pt x="0" y="105849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080997" y="3338195"/>
            <a:ext cx="4309541" cy="1416177"/>
          </a:xfrm>
          <a:prstGeom prst="rect">
            <a:avLst/>
          </a:prstGeom>
        </p:spPr>
        <p:txBody>
          <a:bodyPr lIns="0" tIns="0" rIns="0" bIns="0" rtlCol="0" anchor="t">
            <a:spAutoFit/>
          </a:bodyPr>
          <a:lstStyle/>
          <a:p>
            <a:pPr algn="l">
              <a:lnSpc>
                <a:spcPts val="5544"/>
              </a:lnSpc>
            </a:pPr>
            <a:r>
              <a:rPr lang="en-US" sz="5600">
                <a:solidFill>
                  <a:srgbClr val="F0B410"/>
                </a:solidFill>
                <a:latin typeface="League Gothic"/>
                <a:ea typeface="League Gothic"/>
                <a:cs typeface="League Gothic"/>
                <a:sym typeface="League Gothic"/>
              </a:rPr>
              <a:t>PURCHASING UPDATES &amp; REVIEW</a:t>
            </a:r>
          </a:p>
        </p:txBody>
      </p:sp>
      <p:sp>
        <p:nvSpPr>
          <p:cNvPr id="9" name="TextBox 9"/>
          <p:cNvSpPr txBox="1"/>
          <p:nvPr/>
        </p:nvSpPr>
        <p:spPr>
          <a:xfrm>
            <a:off x="5029481" y="5043805"/>
            <a:ext cx="3374413" cy="705037"/>
          </a:xfrm>
          <a:prstGeom prst="rect">
            <a:avLst/>
          </a:prstGeom>
        </p:spPr>
        <p:txBody>
          <a:bodyPr lIns="0" tIns="0" rIns="0" bIns="0" rtlCol="0" anchor="t">
            <a:spAutoFit/>
          </a:bodyPr>
          <a:lstStyle/>
          <a:p>
            <a:pPr algn="l">
              <a:lnSpc>
                <a:spcPts val="1642"/>
              </a:lnSpc>
            </a:pPr>
            <a:r>
              <a:rPr lang="en-US" sz="1173" spc="117">
                <a:solidFill>
                  <a:srgbClr val="000000"/>
                </a:solidFill>
                <a:latin typeface="Public Sans"/>
                <a:ea typeface="Public Sans"/>
                <a:cs typeface="Public Sans"/>
                <a:sym typeface="Public Sans"/>
              </a:rPr>
              <a:t>PREPARED AUGUST 2024</a:t>
            </a:r>
          </a:p>
          <a:p>
            <a:pPr algn="l">
              <a:lnSpc>
                <a:spcPts val="1642"/>
              </a:lnSpc>
            </a:pPr>
            <a:r>
              <a:rPr lang="en-US" sz="1173" spc="117">
                <a:solidFill>
                  <a:srgbClr val="000000"/>
                </a:solidFill>
                <a:latin typeface="Public Sans"/>
                <a:ea typeface="Public Sans"/>
                <a:cs typeface="Public Sans"/>
                <a:sym typeface="Public Sans"/>
              </a:rPr>
              <a:t> </a:t>
            </a:r>
          </a:p>
          <a:p>
            <a:pPr algn="l">
              <a:lnSpc>
                <a:spcPts val="1222"/>
              </a:lnSpc>
            </a:pPr>
            <a:r>
              <a:rPr lang="en-US" sz="873" b="1" spc="87">
                <a:solidFill>
                  <a:srgbClr val="006956"/>
                </a:solidFill>
                <a:latin typeface="Public Sans Bold"/>
                <a:ea typeface="Public Sans Bold"/>
                <a:cs typeface="Public Sans Bold"/>
                <a:sym typeface="Public Sans Bold"/>
              </a:rPr>
              <a:t>FOR PURCHASING STAFF &amp; DIVISION HEADS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89459-3F43-D24D-32AE-07FD716B5F2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C25A3A8-A95F-708B-CD36-DF2D5B6C5D71}"/>
              </a:ext>
            </a:extLst>
          </p:cNvPr>
          <p:cNvSpPr txBox="1"/>
          <p:nvPr/>
        </p:nvSpPr>
        <p:spPr>
          <a:xfrm>
            <a:off x="705762" y="284880"/>
            <a:ext cx="7058012" cy="962660"/>
          </a:xfrm>
          <a:prstGeom prst="rect">
            <a:avLst/>
          </a:prstGeom>
        </p:spPr>
        <p:txBody>
          <a:bodyPr lIns="0" tIns="0" rIns="0" bIns="0" rtlCol="0" anchor="t">
            <a:spAutoFit/>
          </a:bodyPr>
          <a:lstStyle/>
          <a:p>
            <a:pPr algn="l">
              <a:lnSpc>
                <a:spcPts val="7840"/>
              </a:lnSpc>
            </a:pPr>
            <a:r>
              <a:rPr lang="en-US" sz="5600" spc="280" dirty="0">
                <a:solidFill>
                  <a:srgbClr val="F0B410"/>
                </a:solidFill>
                <a:latin typeface="League Gothic"/>
                <a:ea typeface="League Gothic"/>
                <a:cs typeface="League Gothic"/>
                <a:sym typeface="League Gothic"/>
              </a:rPr>
              <a:t>Key points to keep in mind:</a:t>
            </a:r>
          </a:p>
        </p:txBody>
      </p:sp>
      <p:sp>
        <p:nvSpPr>
          <p:cNvPr id="3" name="TextBox 3">
            <a:extLst>
              <a:ext uri="{FF2B5EF4-FFF2-40B4-BE49-F238E27FC236}">
                <a16:creationId xmlns:a16="http://schemas.microsoft.com/office/drawing/2014/main" id="{8E7EB776-A0ED-61A5-CA41-3C0B0DD4634C}"/>
              </a:ext>
            </a:extLst>
          </p:cNvPr>
          <p:cNvSpPr txBox="1"/>
          <p:nvPr/>
        </p:nvSpPr>
        <p:spPr>
          <a:xfrm>
            <a:off x="947366" y="1751850"/>
            <a:ext cx="7332761" cy="4179349"/>
          </a:xfrm>
          <a:prstGeom prst="rect">
            <a:avLst/>
          </a:prstGeom>
        </p:spPr>
        <p:txBody>
          <a:bodyPr lIns="0" tIns="0" rIns="0" bIns="0" rtlCol="0" anchor="t">
            <a:spAutoFit/>
          </a:bodyPr>
          <a:lstStyle/>
          <a:p>
            <a:pPr marL="0" marR="0" algn="l"/>
            <a:r>
              <a:rPr lang="en-US" sz="1800" b="0" i="0" u="none" strike="noStrike" dirty="0">
                <a:solidFill>
                  <a:srgbClr val="000000"/>
                </a:solidFill>
                <a:effectLst/>
                <a:latin typeface="Aptos" panose="020B0004020202020204" pitchFamily="34" charset="0"/>
              </a:rPr>
              <a:t>if you are submitting an </a:t>
            </a:r>
            <a:r>
              <a:rPr lang="en-US" sz="1800" b="1" i="0" u="none" strike="noStrike" dirty="0">
                <a:solidFill>
                  <a:srgbClr val="000000"/>
                </a:solidFill>
                <a:effectLst/>
                <a:latin typeface="Aptos" panose="020B0004020202020204" pitchFamily="34" charset="0"/>
              </a:rPr>
              <a:t>invoice</a:t>
            </a:r>
            <a:r>
              <a:rPr lang="en-US" sz="1800" b="0" i="0" u="none" strike="noStrike" dirty="0">
                <a:solidFill>
                  <a:srgbClr val="000000"/>
                </a:solidFill>
                <a:effectLst/>
                <a:latin typeface="Aptos" panose="020B0004020202020204" pitchFamily="34" charset="0"/>
              </a:rPr>
              <a:t> as the accompanying documentation with a large PO request, it indicates the purchase has already been made.  This is not aligned with the proper workflow. Instead, </a:t>
            </a:r>
            <a:r>
              <a:rPr lang="en-US" sz="1800" b="0" i="0" u="none" strike="noStrike" dirty="0">
                <a:solidFill>
                  <a:srgbClr val="000000"/>
                </a:solidFill>
                <a:effectLst/>
                <a:highlight>
                  <a:srgbClr val="FFFF00"/>
                </a:highlight>
                <a:latin typeface="Aptos" panose="020B0004020202020204" pitchFamily="34" charset="0"/>
              </a:rPr>
              <a:t>any </a:t>
            </a:r>
            <a:r>
              <a:rPr lang="en-US" sz="1800" b="1" i="0" u="none" strike="noStrike" dirty="0">
                <a:solidFill>
                  <a:srgbClr val="000000"/>
                </a:solidFill>
                <a:effectLst/>
                <a:highlight>
                  <a:srgbClr val="FFFF00"/>
                </a:highlight>
                <a:latin typeface="Aptos" panose="020B0004020202020204" pitchFamily="34" charset="0"/>
              </a:rPr>
              <a:t>PO request</a:t>
            </a:r>
            <a:r>
              <a:rPr lang="en-US" sz="1800" b="0" i="0" u="none" strike="noStrike" dirty="0">
                <a:solidFill>
                  <a:srgbClr val="000000"/>
                </a:solidFill>
                <a:effectLst/>
                <a:highlight>
                  <a:srgbClr val="FFFF00"/>
                </a:highlight>
                <a:latin typeface="Aptos" panose="020B0004020202020204" pitchFamily="34" charset="0"/>
              </a:rPr>
              <a:t> should be accompanied by a </a:t>
            </a:r>
            <a:r>
              <a:rPr lang="en-US" sz="1800" b="1" i="0" u="none" strike="noStrike" dirty="0">
                <a:solidFill>
                  <a:srgbClr val="000000"/>
                </a:solidFill>
                <a:effectLst/>
                <a:highlight>
                  <a:srgbClr val="FFFF00"/>
                </a:highlight>
                <a:latin typeface="Aptos" panose="020B0004020202020204" pitchFamily="34" charset="0"/>
              </a:rPr>
              <a:t>quote</a:t>
            </a:r>
            <a:r>
              <a:rPr lang="en-US" sz="1800" b="0" i="0" u="none" strike="noStrike" dirty="0">
                <a:solidFill>
                  <a:srgbClr val="000000"/>
                </a:solidFill>
                <a:effectLst/>
                <a:highlight>
                  <a:srgbClr val="FFFF00"/>
                </a:highlight>
                <a:latin typeface="Aptos" panose="020B0004020202020204" pitchFamily="34" charset="0"/>
              </a:rPr>
              <a:t> from the vendor prior to the purchase. </a:t>
            </a:r>
            <a:endParaRPr lang="en-US" sz="1800" b="0" i="0" u="none" strike="noStrike" dirty="0">
              <a:solidFill>
                <a:srgbClr val="212121"/>
              </a:solidFill>
              <a:effectLst/>
              <a:highlight>
                <a:srgbClr val="FFFF00"/>
              </a:highlight>
              <a:latin typeface="Aptos" panose="020B0004020202020204" pitchFamily="34" charset="0"/>
            </a:endParaRPr>
          </a:p>
          <a:p>
            <a:pPr marL="0" marR="0" algn="l"/>
            <a:r>
              <a:rPr lang="en-US" sz="1800" b="0" i="0" u="none" strike="noStrike" dirty="0">
                <a:solidFill>
                  <a:srgbClr val="212121"/>
                </a:solidFill>
                <a:effectLst/>
                <a:latin typeface="Aptos" panose="020B0004020202020204" pitchFamily="34" charset="0"/>
              </a:rPr>
              <a:t> </a:t>
            </a:r>
          </a:p>
          <a:p>
            <a:pPr marL="0" marR="0" algn="l"/>
            <a:r>
              <a:rPr lang="en-US" sz="1800" b="0" i="0" u="none" strike="noStrike" dirty="0">
                <a:solidFill>
                  <a:srgbClr val="000000"/>
                </a:solidFill>
                <a:effectLst/>
                <a:latin typeface="Aptos" panose="020B0004020202020204" pitchFamily="34" charset="0"/>
              </a:rPr>
              <a:t>Once Council commits funding, please begin preparing the associated PO request without delay. This ensures that Finance can promptly encumber the funds, reflecting the commitment in our financial system. Encumbering these amounts allows for better tracking and planning, aligning our processes with the expectations of both Council and Finance. </a:t>
            </a:r>
            <a:endParaRPr lang="en-US" sz="1800" b="0" i="0" u="none" strike="noStrike" dirty="0">
              <a:solidFill>
                <a:srgbClr val="212121"/>
              </a:solidFill>
              <a:effectLst/>
              <a:latin typeface="Aptos" panose="020B0004020202020204" pitchFamily="34" charset="0"/>
            </a:endParaRPr>
          </a:p>
          <a:p>
            <a:pPr marL="0" marR="0" algn="l"/>
            <a:r>
              <a:rPr lang="en-US" sz="1800" b="0" i="0" u="none" strike="noStrike" dirty="0">
                <a:solidFill>
                  <a:srgbClr val="000000"/>
                </a:solidFill>
                <a:effectLst/>
                <a:latin typeface="Aptos" panose="020B0004020202020204" pitchFamily="34" charset="0"/>
              </a:rPr>
              <a:t> </a:t>
            </a:r>
            <a:endParaRPr lang="en-US" sz="1800" b="0" i="0" u="none" strike="noStrike" dirty="0">
              <a:solidFill>
                <a:srgbClr val="212121"/>
              </a:solidFill>
              <a:effectLst/>
              <a:latin typeface="Aptos" panose="020B0004020202020204" pitchFamily="34" charset="0"/>
            </a:endParaRPr>
          </a:p>
          <a:p>
            <a:pPr marL="0" marR="0" algn="l"/>
            <a:r>
              <a:rPr lang="en-US" sz="1800" b="0" i="0" u="none" strike="noStrike" dirty="0">
                <a:solidFill>
                  <a:srgbClr val="000000"/>
                </a:solidFill>
                <a:effectLst/>
                <a:latin typeface="Aptos" panose="020B0004020202020204" pitchFamily="34" charset="0"/>
              </a:rPr>
              <a:t>To recap:</a:t>
            </a:r>
            <a:endParaRPr lang="en-US" sz="1800" b="0" i="0" u="none" strike="noStrike" dirty="0">
              <a:solidFill>
                <a:srgbClr val="212121"/>
              </a:solidFill>
              <a:effectLst/>
              <a:latin typeface="Aptos" panose="020B0004020202020204" pitchFamily="34" charset="0"/>
            </a:endParaRPr>
          </a:p>
          <a:p>
            <a:pPr marL="0" marR="0" algn="l">
              <a:buFont typeface="+mj-lt"/>
              <a:buAutoNum type="arabicPeriod"/>
            </a:pPr>
            <a:r>
              <a:rPr lang="en-US" sz="1800" b="0" i="0" u="none" strike="noStrike" dirty="0">
                <a:solidFill>
                  <a:srgbClr val="000000"/>
                </a:solidFill>
                <a:effectLst/>
                <a:latin typeface="Aptos" panose="020B0004020202020204" pitchFamily="34" charset="0"/>
              </a:rPr>
              <a:t>Request large PO as soon as possible following council approval</a:t>
            </a:r>
          </a:p>
          <a:p>
            <a:pPr marL="0" marR="0" algn="l">
              <a:buFont typeface="+mj-lt"/>
              <a:buAutoNum type="arabicPeriod"/>
            </a:pPr>
            <a:r>
              <a:rPr lang="en-US" sz="1800" b="0" i="0" u="none" strike="noStrike" dirty="0">
                <a:solidFill>
                  <a:srgbClr val="000000"/>
                </a:solidFill>
                <a:effectLst/>
                <a:latin typeface="Aptos" panose="020B0004020202020204" pitchFamily="34" charset="0"/>
              </a:rPr>
              <a:t>Accompany PO requisition with quotes (not invoices) </a:t>
            </a:r>
          </a:p>
          <a:p>
            <a:pPr algn="l">
              <a:lnSpc>
                <a:spcPts val="2519"/>
              </a:lnSpc>
            </a:pPr>
            <a:endParaRPr lang="en-US" sz="1799" dirty="0">
              <a:solidFill>
                <a:srgbClr val="000000"/>
              </a:solidFill>
              <a:latin typeface="Calibri (MS)"/>
              <a:ea typeface="Calibri (MS)"/>
              <a:cs typeface="Calibri (MS)"/>
              <a:sym typeface="Calibri (MS)"/>
            </a:endParaRPr>
          </a:p>
        </p:txBody>
      </p:sp>
      <p:grpSp>
        <p:nvGrpSpPr>
          <p:cNvPr id="4" name="Group 4">
            <a:extLst>
              <a:ext uri="{FF2B5EF4-FFF2-40B4-BE49-F238E27FC236}">
                <a16:creationId xmlns:a16="http://schemas.microsoft.com/office/drawing/2014/main" id="{F65F6581-85AD-D355-A7CE-E3C0526C62BF}"/>
              </a:ext>
            </a:extLst>
          </p:cNvPr>
          <p:cNvGrpSpPr/>
          <p:nvPr/>
        </p:nvGrpSpPr>
        <p:grpSpPr>
          <a:xfrm>
            <a:off x="0" y="6829489"/>
            <a:ext cx="11132095" cy="485711"/>
            <a:chOff x="0" y="0"/>
            <a:chExt cx="5643522" cy="246236"/>
          </a:xfrm>
        </p:grpSpPr>
        <p:sp>
          <p:nvSpPr>
            <p:cNvPr id="5" name="Freeform 5">
              <a:extLst>
                <a:ext uri="{FF2B5EF4-FFF2-40B4-BE49-F238E27FC236}">
                  <a16:creationId xmlns:a16="http://schemas.microsoft.com/office/drawing/2014/main" id="{913EB829-E327-6AF6-FAEF-7A4893DB1012}"/>
                </a:ext>
              </a:extLst>
            </p:cNvPr>
            <p:cNvSpPr/>
            <p:nvPr/>
          </p:nvSpPr>
          <p:spPr>
            <a:xfrm>
              <a:off x="0" y="0"/>
              <a:ext cx="5643522" cy="246236"/>
            </a:xfrm>
            <a:custGeom>
              <a:avLst/>
              <a:gdLst/>
              <a:ahLst/>
              <a:cxnLst/>
              <a:rect l="l" t="t" r="r" b="b"/>
              <a:pathLst>
                <a:path w="5643522" h="246236">
                  <a:moveTo>
                    <a:pt x="0" y="0"/>
                  </a:moveTo>
                  <a:lnTo>
                    <a:pt x="5643522" y="0"/>
                  </a:lnTo>
                  <a:lnTo>
                    <a:pt x="5643522" y="246236"/>
                  </a:lnTo>
                  <a:lnTo>
                    <a:pt x="0" y="246236"/>
                  </a:lnTo>
                  <a:close/>
                </a:path>
              </a:pathLst>
            </a:custGeom>
            <a:solidFill>
              <a:srgbClr val="006250"/>
            </a:solidFill>
          </p:spPr>
          <p:txBody>
            <a:bodyPr/>
            <a:lstStyle/>
            <a:p>
              <a:endParaRPr lang="en-US"/>
            </a:p>
          </p:txBody>
        </p:sp>
        <p:sp>
          <p:nvSpPr>
            <p:cNvPr id="6" name="TextBox 6">
              <a:extLst>
                <a:ext uri="{FF2B5EF4-FFF2-40B4-BE49-F238E27FC236}">
                  <a16:creationId xmlns:a16="http://schemas.microsoft.com/office/drawing/2014/main" id="{FA14C4DE-320F-D7E4-8ABE-85ED6B99973C}"/>
                </a:ext>
              </a:extLst>
            </p:cNvPr>
            <p:cNvSpPr txBox="1"/>
            <p:nvPr/>
          </p:nvSpPr>
          <p:spPr>
            <a:xfrm>
              <a:off x="0" y="-19050"/>
              <a:ext cx="5643522" cy="265286"/>
            </a:xfrm>
            <a:prstGeom prst="rect">
              <a:avLst/>
            </a:prstGeom>
          </p:spPr>
          <p:txBody>
            <a:bodyPr lIns="27093" tIns="27093" rIns="27093" bIns="27093" rtlCol="0" anchor="ctr"/>
            <a:lstStyle/>
            <a:p>
              <a:pPr algn="ctr">
                <a:lnSpc>
                  <a:spcPts val="1493"/>
                </a:lnSpc>
              </a:pPr>
              <a:endParaRPr/>
            </a:p>
          </p:txBody>
        </p:sp>
      </p:grpSp>
    </p:spTree>
    <p:extLst>
      <p:ext uri="{BB962C8B-B14F-4D97-AF65-F5344CB8AC3E}">
        <p14:creationId xmlns:p14="http://schemas.microsoft.com/office/powerpoint/2010/main" val="140952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5020716" y="1511425"/>
            <a:ext cx="4027218" cy="5240236"/>
          </a:xfrm>
          <a:custGeom>
            <a:avLst/>
            <a:gdLst/>
            <a:ahLst/>
            <a:cxnLst/>
            <a:rect l="l" t="t" r="r" b="b"/>
            <a:pathLst>
              <a:path w="4027218" h="5240236">
                <a:moveTo>
                  <a:pt x="0" y="0"/>
                </a:moveTo>
                <a:lnTo>
                  <a:pt x="4027218" y="0"/>
                </a:lnTo>
                <a:lnTo>
                  <a:pt x="4027218" y="5240235"/>
                </a:lnTo>
                <a:lnTo>
                  <a:pt x="0" y="5240235"/>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650472" y="1522759"/>
            <a:ext cx="3798468" cy="4675770"/>
          </a:xfrm>
          <a:prstGeom prst="rect">
            <a:avLst/>
          </a:prstGeom>
        </p:spPr>
        <p:txBody>
          <a:bodyPr lIns="0" tIns="0" rIns="0" bIns="0" rtlCol="0" anchor="t">
            <a:spAutoFit/>
          </a:bodyPr>
          <a:lstStyle/>
          <a:p>
            <a:pPr algn="ctr">
              <a:lnSpc>
                <a:spcPts val="1712"/>
              </a:lnSpc>
              <a:spcBef>
                <a:spcPct val="0"/>
              </a:spcBef>
            </a:pPr>
            <a:r>
              <a:rPr lang="en-US" sz="1415" b="1" u="none" strike="noStrike">
                <a:solidFill>
                  <a:srgbClr val="006251"/>
                </a:solidFill>
                <a:latin typeface="Calibri (MS) Bold"/>
                <a:ea typeface="Calibri (MS) Bold"/>
                <a:cs typeface="Calibri (MS) Bold"/>
                <a:sym typeface="Calibri (MS) Bold"/>
              </a:rPr>
              <a:t>Checklist</a:t>
            </a:r>
          </a:p>
          <a:p>
            <a:pPr algn="l">
              <a:lnSpc>
                <a:spcPts val="1230"/>
              </a:lnSpc>
              <a:spcBef>
                <a:spcPct val="0"/>
              </a:spcBef>
            </a:pPr>
            <a:endParaRPr lang="en-US" sz="1415" b="1" u="none" strike="noStrike">
              <a:solidFill>
                <a:srgbClr val="006251"/>
              </a:solidFill>
              <a:latin typeface="Calibri (MS) Bold"/>
              <a:ea typeface="Calibri (MS) Bold"/>
              <a:cs typeface="Calibri (MS) Bold"/>
              <a:sym typeface="Calibri (MS) Bold"/>
            </a:endParaRPr>
          </a:p>
          <a:p>
            <a:pPr algn="l">
              <a:lnSpc>
                <a:spcPts val="1230"/>
              </a:lnSpc>
            </a:pPr>
            <a:r>
              <a:rPr lang="en-US" sz="1017" u="none" strike="noStrike">
                <a:solidFill>
                  <a:srgbClr val="000000"/>
                </a:solidFill>
                <a:latin typeface="Calibri (MS)"/>
                <a:ea typeface="Calibri (MS)"/>
                <a:cs typeface="Calibri (MS)"/>
                <a:sym typeface="Calibri (MS)"/>
              </a:rPr>
              <a:t>_____  Department requesting</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Vendor Name, address </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Location of work performed if on site </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Account number </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Unit/Cost</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Description</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 Includes contract attached clearly showing final price of project or items being purchased </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 _____ Competitive procurement documentation (choose whichever is applicable) </a:t>
            </a:r>
          </a:p>
          <a:p>
            <a:pPr algn="l">
              <a:lnSpc>
                <a:spcPts val="1230"/>
              </a:lnSpc>
            </a:pPr>
            <a:endParaRPr lang="en-US" sz="1017" u="none" strike="noStrike">
              <a:solidFill>
                <a:srgbClr val="000000"/>
              </a:solidFill>
              <a:latin typeface="Calibri (MS)"/>
              <a:ea typeface="Calibri (MS)"/>
              <a:cs typeface="Calibri (MS)"/>
              <a:sym typeface="Calibri (MS)"/>
            </a:endParaRPr>
          </a:p>
          <a:p>
            <a:pPr marL="439238" lvl="2" indent="-146413" algn="l">
              <a:lnSpc>
                <a:spcPts val="1230"/>
              </a:lnSpc>
              <a:buFont typeface="Arial"/>
              <a:buChar char="⚬"/>
            </a:pPr>
            <a:r>
              <a:rPr lang="en-US" sz="1017" u="none" strike="noStrike">
                <a:solidFill>
                  <a:srgbClr val="000000"/>
                </a:solidFill>
                <a:latin typeface="Calibri (MS)"/>
                <a:ea typeface="Calibri (MS)"/>
                <a:cs typeface="Calibri (MS)"/>
                <a:sym typeface="Calibri (MS)"/>
              </a:rPr>
              <a:t> Notation - Vendor is on-call </a:t>
            </a:r>
          </a:p>
          <a:p>
            <a:pPr marL="439238" lvl="2" indent="-146413" algn="l">
              <a:lnSpc>
                <a:spcPts val="1230"/>
              </a:lnSpc>
              <a:buFont typeface="Arial"/>
              <a:buChar char="⚬"/>
            </a:pPr>
            <a:r>
              <a:rPr lang="en-US" sz="1017" u="none" strike="noStrike">
                <a:solidFill>
                  <a:srgbClr val="000000"/>
                </a:solidFill>
                <a:latin typeface="Calibri (MS)"/>
                <a:ea typeface="Calibri (MS)"/>
                <a:cs typeface="Calibri (MS)"/>
                <a:sym typeface="Calibri (MS)"/>
              </a:rPr>
              <a:t> Notation - Contract amount has been approved by council, attach executive summary and minutes </a:t>
            </a:r>
          </a:p>
          <a:p>
            <a:pPr marL="439238" lvl="2" indent="-146413" algn="l">
              <a:lnSpc>
                <a:spcPts val="1230"/>
              </a:lnSpc>
              <a:buFont typeface="Arial"/>
              <a:buChar char="⚬"/>
            </a:pPr>
            <a:r>
              <a:rPr lang="en-US" sz="1017" u="none" strike="noStrike">
                <a:solidFill>
                  <a:srgbClr val="000000"/>
                </a:solidFill>
                <a:latin typeface="Calibri (MS)"/>
                <a:ea typeface="Calibri (MS)"/>
                <a:cs typeface="Calibri (MS)"/>
                <a:sym typeface="Calibri (MS)"/>
              </a:rPr>
              <a:t> List 3 competitive prices - provide evidence of bids</a:t>
            </a:r>
          </a:p>
          <a:p>
            <a:pPr marL="439238" lvl="2" indent="-146413" algn="l">
              <a:lnSpc>
                <a:spcPts val="1230"/>
              </a:lnSpc>
              <a:buFont typeface="Arial"/>
              <a:buChar char="⚬"/>
            </a:pPr>
            <a:r>
              <a:rPr lang="en-US" sz="1017" u="none" strike="noStrike">
                <a:solidFill>
                  <a:srgbClr val="000000"/>
                </a:solidFill>
                <a:latin typeface="Calibri (MS)"/>
                <a:ea typeface="Calibri (MS)"/>
                <a:cs typeface="Calibri (MS)"/>
                <a:sym typeface="Calibri (MS)"/>
              </a:rPr>
              <a:t>Attach memo of sole source procurement justification</a:t>
            </a:r>
          </a:p>
          <a:p>
            <a:pPr algn="l">
              <a:lnSpc>
                <a:spcPts val="1230"/>
              </a:lnSpc>
            </a:pPr>
            <a:endParaRPr lang="en-US" sz="1017" u="none" strike="noStrike">
              <a:solidFill>
                <a:srgbClr val="000000"/>
              </a:solidFill>
              <a:latin typeface="Calibri (MS)"/>
              <a:ea typeface="Calibri (MS)"/>
              <a:cs typeface="Calibri (MS)"/>
              <a:sym typeface="Calibri (MS)"/>
            </a:endParaRPr>
          </a:p>
          <a:p>
            <a:pPr algn="l">
              <a:lnSpc>
                <a:spcPts val="1230"/>
              </a:lnSpc>
            </a:pPr>
            <a:r>
              <a:rPr lang="en-US" sz="1017" u="none" strike="noStrike">
                <a:solidFill>
                  <a:srgbClr val="000000"/>
                </a:solidFill>
                <a:latin typeface="Calibri (MS)"/>
                <a:ea typeface="Calibri (MS)"/>
                <a:cs typeface="Calibri (MS)"/>
                <a:sym typeface="Calibri (MS)"/>
              </a:rPr>
              <a:t>_____Signed by Division Head and/or City Manager </a:t>
            </a:r>
          </a:p>
          <a:p>
            <a:pPr algn="l">
              <a:lnSpc>
                <a:spcPts val="1230"/>
              </a:lnSpc>
              <a:spcBef>
                <a:spcPct val="0"/>
              </a:spcBef>
            </a:pPr>
            <a:endParaRPr lang="en-US" sz="1017" u="none" strike="noStrike">
              <a:solidFill>
                <a:srgbClr val="000000"/>
              </a:solidFill>
              <a:latin typeface="Calibri (MS)"/>
              <a:ea typeface="Calibri (MS)"/>
              <a:cs typeface="Calibri (MS)"/>
              <a:sym typeface="Calibri (MS)"/>
            </a:endParaRPr>
          </a:p>
          <a:p>
            <a:pPr algn="l">
              <a:lnSpc>
                <a:spcPts val="869"/>
              </a:lnSpc>
              <a:spcBef>
                <a:spcPct val="0"/>
              </a:spcBef>
            </a:pPr>
            <a:r>
              <a:rPr lang="en-US" sz="718" i="1" u="none" strike="noStrike">
                <a:solidFill>
                  <a:srgbClr val="000000"/>
                </a:solidFill>
                <a:latin typeface="Calibri (MS) Italics"/>
                <a:ea typeface="Calibri (MS) Italics"/>
                <a:cs typeface="Calibri (MS) Italics"/>
                <a:sym typeface="Calibri (MS) Italics"/>
              </a:rPr>
              <a:t>New vendors, please provide a business license, W-9, and proof of workers' compensation insurance if work is performed on-site. If not provided, the cost will be deducted.</a:t>
            </a:r>
          </a:p>
        </p:txBody>
      </p:sp>
      <p:sp>
        <p:nvSpPr>
          <p:cNvPr id="7" name="TextBox 7"/>
          <p:cNvSpPr txBox="1"/>
          <p:nvPr/>
        </p:nvSpPr>
        <p:spPr>
          <a:xfrm>
            <a:off x="381714" y="421394"/>
            <a:ext cx="8640366" cy="734553"/>
          </a:xfrm>
          <a:prstGeom prst="rect">
            <a:avLst/>
          </a:prstGeom>
        </p:spPr>
        <p:txBody>
          <a:bodyPr lIns="0" tIns="0" rIns="0" bIns="0" rtlCol="0" anchor="t">
            <a:spAutoFit/>
          </a:bodyPr>
          <a:lstStyle/>
          <a:p>
            <a:pPr algn="l">
              <a:lnSpc>
                <a:spcPts val="5669"/>
              </a:lnSpc>
            </a:pPr>
            <a:r>
              <a:rPr lang="en-US" sz="5669" spc="-56" dirty="0">
                <a:solidFill>
                  <a:srgbClr val="F0B410"/>
                </a:solidFill>
                <a:latin typeface="League Gothic"/>
                <a:ea typeface="League Gothic"/>
                <a:cs typeface="League Gothic"/>
                <a:sym typeface="League Gothic"/>
              </a:rPr>
              <a:t>STANDARD </a:t>
            </a:r>
            <a:r>
              <a:rPr lang="en-US" sz="5400" spc="-56" dirty="0">
                <a:solidFill>
                  <a:srgbClr val="F0B410"/>
                </a:solidFill>
                <a:latin typeface="League Gothic"/>
                <a:ea typeface="League Gothic"/>
                <a:cs typeface="League Gothic"/>
                <a:sym typeface="League Gothic"/>
              </a:rPr>
              <a:t>OPERATING</a:t>
            </a:r>
            <a:r>
              <a:rPr lang="en-US" sz="5669" spc="-56" dirty="0">
                <a:solidFill>
                  <a:srgbClr val="F0B410"/>
                </a:solidFill>
                <a:latin typeface="League Gothic"/>
                <a:ea typeface="League Gothic"/>
                <a:cs typeface="League Gothic"/>
                <a:sym typeface="League Gothic"/>
              </a:rPr>
              <a:t> PROCEDURE:  </a:t>
            </a:r>
            <a:r>
              <a:rPr lang="en-US" sz="5669" spc="-56" dirty="0">
                <a:solidFill>
                  <a:srgbClr val="006956"/>
                </a:solidFill>
                <a:latin typeface="League Gothic"/>
                <a:ea typeface="League Gothic"/>
                <a:cs typeface="League Gothic"/>
                <a:sym typeface="League Gothic"/>
              </a:rPr>
              <a:t>LARGE PO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782816" y="1231779"/>
            <a:ext cx="8187969" cy="5493230"/>
          </a:xfrm>
          <a:prstGeom prst="rect">
            <a:avLst/>
          </a:prstGeom>
        </p:spPr>
        <p:txBody>
          <a:bodyPr lIns="0" tIns="0" rIns="0" bIns="0" rtlCol="0" anchor="t">
            <a:spAutoFit/>
          </a:bodyPr>
          <a:lstStyle/>
          <a:p>
            <a:pPr algn="l">
              <a:lnSpc>
                <a:spcPts val="3341"/>
              </a:lnSpc>
            </a:pPr>
            <a:r>
              <a:rPr lang="en-US" sz="2761" b="1" dirty="0">
                <a:solidFill>
                  <a:srgbClr val="006251"/>
                </a:solidFill>
                <a:latin typeface="Calibri (MS) Bold"/>
                <a:ea typeface="Calibri (MS) Bold"/>
                <a:cs typeface="Calibri (MS) Bold"/>
                <a:sym typeface="Calibri (MS) Bold"/>
              </a:rPr>
              <a:t>Send all large PO requests to Procurement Manager. </a:t>
            </a:r>
          </a:p>
          <a:p>
            <a:pPr algn="ctr">
              <a:lnSpc>
                <a:spcPts val="2131"/>
              </a:lnSpc>
            </a:pPr>
            <a:r>
              <a:rPr lang="en-US" sz="1761" b="1" dirty="0">
                <a:solidFill>
                  <a:srgbClr val="000000"/>
                </a:solidFill>
                <a:latin typeface="Calibri (MS) Bold"/>
                <a:ea typeface="Calibri (MS) Bold"/>
                <a:cs typeface="Calibri (MS) Bold"/>
                <a:sym typeface="Calibri (MS) Bold"/>
              </a:rPr>
              <a:t>Processing in Finance goes like this: </a:t>
            </a:r>
          </a:p>
          <a:p>
            <a:pPr algn="ctr">
              <a:lnSpc>
                <a:spcPts val="2131"/>
              </a:lnSpc>
            </a:pPr>
            <a:endParaRPr lang="en-US" sz="1761" b="1" dirty="0">
              <a:solidFill>
                <a:srgbClr val="000000"/>
              </a:solidFill>
              <a:latin typeface="Calibri (MS) Bold"/>
              <a:ea typeface="Calibri (MS) Bold"/>
              <a:cs typeface="Calibri (MS) Bold"/>
              <a:sym typeface="Calibri (MS) Bold"/>
            </a:endParaRPr>
          </a:p>
          <a:p>
            <a:pPr algn="l">
              <a:lnSpc>
                <a:spcPts val="2131"/>
              </a:lnSpc>
            </a:pPr>
            <a:r>
              <a:rPr lang="en-US" sz="1761" dirty="0">
                <a:solidFill>
                  <a:srgbClr val="000000"/>
                </a:solidFill>
                <a:latin typeface="Calibri (MS)"/>
                <a:ea typeface="Calibri (MS)"/>
                <a:cs typeface="Calibri (MS)"/>
                <a:sym typeface="Calibri (MS)"/>
              </a:rPr>
              <a:t>Large PO Requisition and backup material is reviewed for proper signatures and verification that competitive procurement has been followed.</a:t>
            </a:r>
          </a:p>
          <a:p>
            <a:pPr algn="l">
              <a:lnSpc>
                <a:spcPts val="2131"/>
              </a:lnSpc>
            </a:pPr>
            <a:endParaRPr lang="en-US" sz="1761" dirty="0">
              <a:solidFill>
                <a:srgbClr val="000000"/>
              </a:solidFill>
              <a:latin typeface="Calibri (MS)"/>
              <a:ea typeface="Calibri (MS)"/>
              <a:cs typeface="Calibri (MS)"/>
              <a:sym typeface="Calibri (MS)"/>
            </a:endParaRPr>
          </a:p>
          <a:p>
            <a:pPr algn="l">
              <a:lnSpc>
                <a:spcPts val="2131"/>
              </a:lnSpc>
            </a:pPr>
            <a:r>
              <a:rPr lang="en-US" sz="1761" dirty="0" err="1">
                <a:solidFill>
                  <a:srgbClr val="000000"/>
                </a:solidFill>
                <a:latin typeface="Calibri (MS)"/>
                <a:ea typeface="Calibri (MS)"/>
                <a:cs typeface="Calibri (MS)"/>
                <a:sym typeface="Calibri (MS)"/>
              </a:rPr>
              <a:t>Smartfusion</a:t>
            </a:r>
            <a:r>
              <a:rPr lang="en-US" sz="1761" dirty="0">
                <a:solidFill>
                  <a:srgbClr val="000000"/>
                </a:solidFill>
                <a:latin typeface="Calibri (MS)"/>
                <a:ea typeface="Calibri (MS)"/>
                <a:cs typeface="Calibri (MS)"/>
                <a:sym typeface="Calibri (MS)"/>
              </a:rPr>
              <a:t> entry</a:t>
            </a:r>
          </a:p>
          <a:p>
            <a:pPr algn="l">
              <a:lnSpc>
                <a:spcPts val="2131"/>
              </a:lnSpc>
            </a:pPr>
            <a:r>
              <a:rPr lang="en-US" sz="1761" dirty="0">
                <a:solidFill>
                  <a:srgbClr val="000000"/>
                </a:solidFill>
                <a:latin typeface="Calibri (MS)"/>
                <a:ea typeface="Calibri (MS)"/>
                <a:cs typeface="Calibri (MS)"/>
                <a:sym typeface="Calibri (MS)"/>
              </a:rPr>
              <a:t>PO number assignment </a:t>
            </a:r>
          </a:p>
          <a:p>
            <a:pPr algn="l">
              <a:lnSpc>
                <a:spcPts val="2131"/>
              </a:lnSpc>
            </a:pPr>
            <a:r>
              <a:rPr lang="en-US" sz="1761" dirty="0">
                <a:solidFill>
                  <a:srgbClr val="000000"/>
                </a:solidFill>
                <a:latin typeface="Calibri (MS)"/>
                <a:ea typeface="Calibri (MS)"/>
                <a:cs typeface="Calibri (MS)"/>
                <a:sym typeface="Calibri (MS)"/>
              </a:rPr>
              <a:t>Generate printed duplicates</a:t>
            </a:r>
          </a:p>
          <a:p>
            <a:pPr algn="l">
              <a:lnSpc>
                <a:spcPts val="2131"/>
              </a:lnSpc>
            </a:pPr>
            <a:endParaRPr lang="en-US" sz="1761" dirty="0">
              <a:solidFill>
                <a:srgbClr val="000000"/>
              </a:solidFill>
              <a:latin typeface="Calibri (MS)"/>
              <a:ea typeface="Calibri (MS)"/>
              <a:cs typeface="Calibri (MS)"/>
              <a:sym typeface="Calibri (MS)"/>
            </a:endParaRPr>
          </a:p>
          <a:p>
            <a:pPr algn="l">
              <a:lnSpc>
                <a:spcPts val="2131"/>
              </a:lnSpc>
            </a:pPr>
            <a:r>
              <a:rPr lang="en-US" sz="1761" dirty="0">
                <a:solidFill>
                  <a:srgbClr val="000000"/>
                </a:solidFill>
                <a:latin typeface="Calibri (MS)"/>
                <a:ea typeface="Calibri (MS)"/>
                <a:cs typeface="Calibri (MS)"/>
                <a:sym typeface="Calibri (MS)"/>
              </a:rPr>
              <a:t>Procurement Manager signs all printed copies.</a:t>
            </a:r>
          </a:p>
          <a:p>
            <a:pPr algn="l">
              <a:lnSpc>
                <a:spcPts val="2131"/>
              </a:lnSpc>
            </a:pPr>
            <a:endParaRPr lang="en-US" sz="1761" dirty="0">
              <a:solidFill>
                <a:srgbClr val="000000"/>
              </a:solidFill>
              <a:latin typeface="Calibri (MS)"/>
              <a:ea typeface="Calibri (MS)"/>
              <a:cs typeface="Calibri (MS)"/>
              <a:sym typeface="Calibri (MS)"/>
            </a:endParaRPr>
          </a:p>
          <a:p>
            <a:pPr algn="l">
              <a:lnSpc>
                <a:spcPts val="2131"/>
              </a:lnSpc>
            </a:pPr>
            <a:r>
              <a:rPr lang="en-US" sz="1761" dirty="0">
                <a:solidFill>
                  <a:srgbClr val="000000"/>
                </a:solidFill>
                <a:latin typeface="Calibri (MS)"/>
                <a:ea typeface="Calibri (MS)"/>
                <a:cs typeface="Calibri (MS)"/>
                <a:sym typeface="Calibri (MS)"/>
              </a:rPr>
              <a:t>Copies are distributed.</a:t>
            </a:r>
          </a:p>
          <a:p>
            <a:pPr algn="l">
              <a:lnSpc>
                <a:spcPts val="2131"/>
              </a:lnSpc>
            </a:pPr>
            <a:endParaRPr lang="en-US" sz="1761" dirty="0">
              <a:solidFill>
                <a:srgbClr val="000000"/>
              </a:solidFill>
              <a:latin typeface="Calibri (MS)"/>
              <a:ea typeface="Calibri (MS)"/>
              <a:cs typeface="Calibri (MS)"/>
              <a:sym typeface="Calibri (MS)"/>
            </a:endParaRPr>
          </a:p>
          <a:p>
            <a:pPr algn="l">
              <a:lnSpc>
                <a:spcPts val="2131"/>
              </a:lnSpc>
            </a:pPr>
            <a:r>
              <a:rPr lang="en-US" sz="1761" dirty="0">
                <a:solidFill>
                  <a:srgbClr val="000000"/>
                </a:solidFill>
                <a:latin typeface="Calibri (MS)"/>
                <a:ea typeface="Calibri (MS)"/>
                <a:cs typeface="Calibri (MS)"/>
                <a:sym typeface="Calibri (MS)"/>
              </a:rPr>
              <a:t>Blue and white goes back to the requestor.</a:t>
            </a:r>
          </a:p>
          <a:p>
            <a:pPr algn="l">
              <a:lnSpc>
                <a:spcPts val="2131"/>
              </a:lnSpc>
            </a:pPr>
            <a:r>
              <a:rPr lang="en-US" sz="1761" dirty="0">
                <a:solidFill>
                  <a:srgbClr val="000000"/>
                </a:solidFill>
                <a:latin typeface="Calibri (MS)"/>
                <a:ea typeface="Calibri (MS)"/>
                <a:cs typeface="Calibri (MS)"/>
                <a:sym typeface="Calibri (MS)"/>
              </a:rPr>
              <a:t>Yellow and Pink stay in Finance.</a:t>
            </a:r>
          </a:p>
          <a:p>
            <a:pPr algn="l">
              <a:lnSpc>
                <a:spcPts val="2131"/>
              </a:lnSpc>
            </a:pPr>
            <a:endParaRPr lang="en-US" sz="1761" dirty="0">
              <a:solidFill>
                <a:srgbClr val="000000"/>
              </a:solidFill>
              <a:latin typeface="Calibri (MS)"/>
              <a:ea typeface="Calibri (MS)"/>
              <a:cs typeface="Calibri (MS)"/>
              <a:sym typeface="Calibri (MS)"/>
            </a:endParaRPr>
          </a:p>
          <a:p>
            <a:pPr algn="l">
              <a:lnSpc>
                <a:spcPts val="2131"/>
              </a:lnSpc>
            </a:pPr>
            <a:r>
              <a:rPr lang="en-US" sz="1761" dirty="0">
                <a:solidFill>
                  <a:srgbClr val="000000"/>
                </a:solidFill>
                <a:latin typeface="Calibri (MS)"/>
                <a:ea typeface="Calibri (MS)"/>
                <a:cs typeface="Calibri (MS)"/>
                <a:sym typeface="Calibri (MS)"/>
              </a:rPr>
              <a:t>I</a:t>
            </a:r>
            <a:r>
              <a:rPr lang="en-US" sz="1761" dirty="0">
                <a:solidFill>
                  <a:srgbClr val="006251"/>
                </a:solidFill>
                <a:latin typeface="Calibri (MS)"/>
                <a:ea typeface="Calibri (MS)"/>
                <a:cs typeface="Calibri (MS)"/>
                <a:sym typeface="Calibri (MS)"/>
              </a:rPr>
              <a:t>nstructions for requesting payment </a:t>
            </a:r>
          </a:p>
          <a:p>
            <a:pPr algn="l">
              <a:lnSpc>
                <a:spcPts val="2131"/>
              </a:lnSpc>
            </a:pPr>
            <a:r>
              <a:rPr lang="en-US" sz="1761" dirty="0">
                <a:solidFill>
                  <a:srgbClr val="006251"/>
                </a:solidFill>
                <a:latin typeface="Calibri (MS)"/>
                <a:ea typeface="Calibri (MS)"/>
                <a:cs typeface="Calibri (MS)"/>
                <a:sym typeface="Calibri (MS)"/>
              </a:rPr>
              <a:t>using the blue copy on next slide. </a:t>
            </a:r>
          </a:p>
          <a:p>
            <a:pPr algn="l">
              <a:lnSpc>
                <a:spcPts val="1794"/>
              </a:lnSpc>
            </a:pPr>
            <a:endParaRPr lang="en-US" sz="1761" dirty="0">
              <a:solidFill>
                <a:srgbClr val="006251"/>
              </a:solidFill>
              <a:latin typeface="Calibri (MS)"/>
              <a:ea typeface="Calibri (MS)"/>
              <a:cs typeface="Calibri (MS)"/>
              <a:sym typeface="Calibri (MS)"/>
            </a:endParaRPr>
          </a:p>
        </p:txBody>
      </p:sp>
      <p:sp>
        <p:nvSpPr>
          <p:cNvPr id="6" name="Freeform 6"/>
          <p:cNvSpPr/>
          <p:nvPr/>
        </p:nvSpPr>
        <p:spPr>
          <a:xfrm rot="6000">
            <a:off x="5490363" y="2931816"/>
            <a:ext cx="2133887" cy="2665268"/>
          </a:xfrm>
          <a:custGeom>
            <a:avLst/>
            <a:gdLst/>
            <a:ahLst/>
            <a:cxnLst/>
            <a:rect l="l" t="t" r="r" b="b"/>
            <a:pathLst>
              <a:path w="2133887" h="2665268">
                <a:moveTo>
                  <a:pt x="0" y="3716"/>
                </a:moveTo>
                <a:lnTo>
                  <a:pt x="2129242" y="0"/>
                </a:lnTo>
                <a:lnTo>
                  <a:pt x="2133887" y="2661551"/>
                </a:lnTo>
                <a:lnTo>
                  <a:pt x="4646" y="2665268"/>
                </a:lnTo>
                <a:lnTo>
                  <a:pt x="0" y="3716"/>
                </a:lnTo>
                <a:close/>
              </a:path>
            </a:pathLst>
          </a:custGeom>
          <a:blipFill>
            <a:blip r:embed="rId2">
              <a:extLst>
                <a:ext uri="{96DAC541-7B7A-43D3-8B79-37D633B846F1}">
                  <asvg:svgBlip xmlns:asvg="http://schemas.microsoft.com/office/drawing/2016/SVG/main" r:embed="rId3"/>
                </a:ext>
              </a:extLst>
            </a:blip>
            <a:stretch>
              <a:fillRect t="-3" r="-25987" b="-866"/>
            </a:stretch>
          </a:blipFill>
        </p:spPr>
        <p:txBody>
          <a:bodyPr/>
          <a:lstStyle/>
          <a:p>
            <a:endParaRPr lang="en-US"/>
          </a:p>
        </p:txBody>
      </p:sp>
      <p:sp>
        <p:nvSpPr>
          <p:cNvPr id="7" name="TextBox 7"/>
          <p:cNvSpPr txBox="1"/>
          <p:nvPr/>
        </p:nvSpPr>
        <p:spPr>
          <a:xfrm>
            <a:off x="381714" y="454389"/>
            <a:ext cx="8640366" cy="734553"/>
          </a:xfrm>
          <a:prstGeom prst="rect">
            <a:avLst/>
          </a:prstGeom>
        </p:spPr>
        <p:txBody>
          <a:bodyPr lIns="0" tIns="0" rIns="0" bIns="0" rtlCol="0" anchor="t">
            <a:spAutoFit/>
          </a:bodyPr>
          <a:lstStyle/>
          <a:p>
            <a:pPr algn="l">
              <a:lnSpc>
                <a:spcPts val="5669"/>
              </a:lnSpc>
            </a:pPr>
            <a:r>
              <a:rPr lang="en-US" sz="5669" spc="-56" dirty="0">
                <a:solidFill>
                  <a:srgbClr val="F0B410"/>
                </a:solidFill>
                <a:latin typeface="League Gothic"/>
                <a:ea typeface="League Gothic"/>
                <a:cs typeface="League Gothic"/>
                <a:sym typeface="League Gothic"/>
              </a:rPr>
              <a:t>STANDARD </a:t>
            </a:r>
            <a:r>
              <a:rPr lang="en-US" sz="5400" spc="-56" dirty="0">
                <a:solidFill>
                  <a:srgbClr val="F0B410"/>
                </a:solidFill>
                <a:latin typeface="League Gothic"/>
                <a:ea typeface="League Gothic"/>
                <a:cs typeface="League Gothic"/>
                <a:sym typeface="League Gothic"/>
              </a:rPr>
              <a:t>OPERATING</a:t>
            </a:r>
            <a:r>
              <a:rPr lang="en-US" sz="5669" spc="-56" dirty="0">
                <a:solidFill>
                  <a:srgbClr val="F0B410"/>
                </a:solidFill>
                <a:latin typeface="League Gothic"/>
                <a:ea typeface="League Gothic"/>
                <a:cs typeface="League Gothic"/>
                <a:sym typeface="League Gothic"/>
              </a:rPr>
              <a:t> PROCEDURE:  </a:t>
            </a:r>
            <a:r>
              <a:rPr lang="en-US" sz="5669" spc="-56" dirty="0">
                <a:solidFill>
                  <a:srgbClr val="006956"/>
                </a:solidFill>
                <a:latin typeface="League Gothic"/>
                <a:ea typeface="League Gothic"/>
                <a:cs typeface="League Gothic"/>
                <a:sym typeface="League Gothic"/>
              </a:rPr>
              <a:t>LARGE PO</a:t>
            </a:r>
          </a:p>
        </p:txBody>
      </p:sp>
      <p:sp>
        <p:nvSpPr>
          <p:cNvPr id="8" name="Freeform 8"/>
          <p:cNvSpPr/>
          <p:nvPr/>
        </p:nvSpPr>
        <p:spPr>
          <a:xfrm rot="6000">
            <a:off x="5642763" y="3084216"/>
            <a:ext cx="2133887" cy="2665268"/>
          </a:xfrm>
          <a:custGeom>
            <a:avLst/>
            <a:gdLst/>
            <a:ahLst/>
            <a:cxnLst/>
            <a:rect l="l" t="t" r="r" b="b"/>
            <a:pathLst>
              <a:path w="2133887" h="2665268">
                <a:moveTo>
                  <a:pt x="0" y="3716"/>
                </a:moveTo>
                <a:lnTo>
                  <a:pt x="2129242" y="0"/>
                </a:lnTo>
                <a:lnTo>
                  <a:pt x="2133887" y="2661551"/>
                </a:lnTo>
                <a:lnTo>
                  <a:pt x="4646" y="2665268"/>
                </a:lnTo>
                <a:lnTo>
                  <a:pt x="0" y="3716"/>
                </a:lnTo>
                <a:close/>
              </a:path>
            </a:pathLst>
          </a:custGeom>
          <a:blipFill>
            <a:blip r:embed="rId4">
              <a:extLst>
                <a:ext uri="{96DAC541-7B7A-43D3-8B79-37D633B846F1}">
                  <asvg:svgBlip xmlns:asvg="http://schemas.microsoft.com/office/drawing/2016/SVG/main" r:embed="rId5"/>
                </a:ext>
              </a:extLst>
            </a:blip>
            <a:stretch>
              <a:fillRect t="-3" r="-25987" b="-866"/>
            </a:stretch>
          </a:blipFill>
        </p:spPr>
        <p:txBody>
          <a:bodyPr/>
          <a:lstStyle/>
          <a:p>
            <a:endParaRPr lang="en-US"/>
          </a:p>
        </p:txBody>
      </p:sp>
      <p:sp>
        <p:nvSpPr>
          <p:cNvPr id="9" name="Freeform 9"/>
          <p:cNvSpPr/>
          <p:nvPr/>
        </p:nvSpPr>
        <p:spPr>
          <a:xfrm rot="6000">
            <a:off x="5795163" y="3236616"/>
            <a:ext cx="2133887" cy="2665268"/>
          </a:xfrm>
          <a:custGeom>
            <a:avLst/>
            <a:gdLst/>
            <a:ahLst/>
            <a:cxnLst/>
            <a:rect l="l" t="t" r="r" b="b"/>
            <a:pathLst>
              <a:path w="2133887" h="2665268">
                <a:moveTo>
                  <a:pt x="0" y="3716"/>
                </a:moveTo>
                <a:lnTo>
                  <a:pt x="2129242" y="0"/>
                </a:lnTo>
                <a:lnTo>
                  <a:pt x="2133887" y="2661551"/>
                </a:lnTo>
                <a:lnTo>
                  <a:pt x="4646" y="2665268"/>
                </a:lnTo>
                <a:lnTo>
                  <a:pt x="0" y="3716"/>
                </a:lnTo>
                <a:close/>
              </a:path>
            </a:pathLst>
          </a:custGeom>
          <a:blipFill>
            <a:blip r:embed="rId6">
              <a:extLst>
                <a:ext uri="{96DAC541-7B7A-43D3-8B79-37D633B846F1}">
                  <asvg:svgBlip xmlns:asvg="http://schemas.microsoft.com/office/drawing/2016/SVG/main" r:embed="rId7"/>
                </a:ext>
              </a:extLst>
            </a:blip>
            <a:stretch>
              <a:fillRect t="-3" r="-25987" b="-866"/>
            </a:stretch>
          </a:blipFill>
        </p:spPr>
        <p:txBody>
          <a:bodyPr/>
          <a:lstStyle/>
          <a:p>
            <a:endParaRPr lang="en-US"/>
          </a:p>
        </p:txBody>
      </p:sp>
      <p:sp>
        <p:nvSpPr>
          <p:cNvPr id="10" name="Freeform 10"/>
          <p:cNvSpPr/>
          <p:nvPr/>
        </p:nvSpPr>
        <p:spPr>
          <a:xfrm rot="6000">
            <a:off x="5947563" y="3389016"/>
            <a:ext cx="2133887" cy="2665268"/>
          </a:xfrm>
          <a:custGeom>
            <a:avLst/>
            <a:gdLst/>
            <a:ahLst/>
            <a:cxnLst/>
            <a:rect l="l" t="t" r="r" b="b"/>
            <a:pathLst>
              <a:path w="2133887" h="2665268">
                <a:moveTo>
                  <a:pt x="0" y="3716"/>
                </a:moveTo>
                <a:lnTo>
                  <a:pt x="2129242" y="0"/>
                </a:lnTo>
                <a:lnTo>
                  <a:pt x="2133887" y="2661551"/>
                </a:lnTo>
                <a:lnTo>
                  <a:pt x="4646" y="2665268"/>
                </a:lnTo>
                <a:lnTo>
                  <a:pt x="0" y="3716"/>
                </a:lnTo>
                <a:close/>
              </a:path>
            </a:pathLst>
          </a:custGeom>
          <a:blipFill>
            <a:blip r:embed="rId8">
              <a:extLst>
                <a:ext uri="{96DAC541-7B7A-43D3-8B79-37D633B846F1}">
                  <asvg:svgBlip xmlns:asvg="http://schemas.microsoft.com/office/drawing/2016/SVG/main" r:embed="rId9"/>
                </a:ext>
              </a:extLst>
            </a:blip>
            <a:stretch>
              <a:fillRect t="-3" r="-25987" b="-866"/>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CD5D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4790432" y="1490535"/>
            <a:ext cx="3803388" cy="4916459"/>
          </a:xfrm>
          <a:custGeom>
            <a:avLst/>
            <a:gdLst/>
            <a:ahLst/>
            <a:cxnLst/>
            <a:rect l="l" t="t" r="r" b="b"/>
            <a:pathLst>
              <a:path w="3803388" h="4916459">
                <a:moveTo>
                  <a:pt x="0" y="0"/>
                </a:moveTo>
                <a:lnTo>
                  <a:pt x="3803388" y="0"/>
                </a:lnTo>
                <a:lnTo>
                  <a:pt x="3803388" y="4916458"/>
                </a:lnTo>
                <a:lnTo>
                  <a:pt x="0" y="4916458"/>
                </a:lnTo>
                <a:lnTo>
                  <a:pt x="0" y="0"/>
                </a:lnTo>
                <a:close/>
              </a:path>
            </a:pathLst>
          </a:custGeom>
          <a:blipFill>
            <a:blip r:embed="rId2"/>
            <a:stretch>
              <a:fillRect/>
            </a:stretch>
          </a:blipFill>
        </p:spPr>
        <p:txBody>
          <a:bodyPr/>
          <a:lstStyle/>
          <a:p>
            <a:endParaRPr lang="en-US"/>
          </a:p>
        </p:txBody>
      </p:sp>
      <p:sp>
        <p:nvSpPr>
          <p:cNvPr id="6" name="Freeform 6"/>
          <p:cNvSpPr/>
          <p:nvPr/>
        </p:nvSpPr>
        <p:spPr>
          <a:xfrm>
            <a:off x="5749637" y="3683465"/>
            <a:ext cx="302781" cy="167135"/>
          </a:xfrm>
          <a:custGeom>
            <a:avLst/>
            <a:gdLst/>
            <a:ahLst/>
            <a:cxnLst/>
            <a:rect l="l" t="t" r="r" b="b"/>
            <a:pathLst>
              <a:path w="302781" h="167135">
                <a:moveTo>
                  <a:pt x="0" y="0"/>
                </a:moveTo>
                <a:lnTo>
                  <a:pt x="302780" y="0"/>
                </a:lnTo>
                <a:lnTo>
                  <a:pt x="302780" y="167135"/>
                </a:lnTo>
                <a:lnTo>
                  <a:pt x="0" y="1671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5242931" y="2431518"/>
            <a:ext cx="749035" cy="421332"/>
          </a:xfrm>
          <a:custGeom>
            <a:avLst/>
            <a:gdLst/>
            <a:ahLst/>
            <a:cxnLst/>
            <a:rect l="l" t="t" r="r" b="b"/>
            <a:pathLst>
              <a:path w="749035" h="421332">
                <a:moveTo>
                  <a:pt x="0" y="0"/>
                </a:moveTo>
                <a:lnTo>
                  <a:pt x="749036" y="0"/>
                </a:lnTo>
                <a:lnTo>
                  <a:pt x="749036" y="421332"/>
                </a:lnTo>
                <a:lnTo>
                  <a:pt x="0" y="421332"/>
                </a:lnTo>
                <a:lnTo>
                  <a:pt x="0" y="0"/>
                </a:lnTo>
                <a:close/>
              </a:path>
            </a:pathLst>
          </a:custGeom>
          <a:blipFill>
            <a:blip r:embed="rId3">
              <a:extLst>
                <a:ext uri="{96DAC541-7B7A-43D3-8B79-37D633B846F1}">
                  <asvg:svgBlip xmlns:asvg="http://schemas.microsoft.com/office/drawing/2016/SVG/main" r:embed="rId4"/>
                </a:ext>
              </a:extLst>
            </a:blip>
            <a:stretch>
              <a:fillRect r="-1902"/>
            </a:stretch>
          </a:blipFill>
        </p:spPr>
        <p:txBody>
          <a:bodyPr/>
          <a:lstStyle/>
          <a:p>
            <a:endParaRPr lang="en-US"/>
          </a:p>
        </p:txBody>
      </p:sp>
      <p:sp>
        <p:nvSpPr>
          <p:cNvPr id="8" name="Freeform 8"/>
          <p:cNvSpPr/>
          <p:nvPr/>
        </p:nvSpPr>
        <p:spPr>
          <a:xfrm>
            <a:off x="5790625" y="3298386"/>
            <a:ext cx="848999" cy="468647"/>
          </a:xfrm>
          <a:custGeom>
            <a:avLst/>
            <a:gdLst/>
            <a:ahLst/>
            <a:cxnLst/>
            <a:rect l="l" t="t" r="r" b="b"/>
            <a:pathLst>
              <a:path w="848999" h="468647">
                <a:moveTo>
                  <a:pt x="0" y="0"/>
                </a:moveTo>
                <a:lnTo>
                  <a:pt x="848999" y="0"/>
                </a:lnTo>
                <a:lnTo>
                  <a:pt x="848999" y="468647"/>
                </a:lnTo>
                <a:lnTo>
                  <a:pt x="0" y="468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4815297" y="4510106"/>
            <a:ext cx="3648654" cy="563883"/>
          </a:xfrm>
          <a:custGeom>
            <a:avLst/>
            <a:gdLst/>
            <a:ahLst/>
            <a:cxnLst/>
            <a:rect l="l" t="t" r="r" b="b"/>
            <a:pathLst>
              <a:path w="3648654" h="563883">
                <a:moveTo>
                  <a:pt x="0" y="0"/>
                </a:moveTo>
                <a:lnTo>
                  <a:pt x="3648654" y="0"/>
                </a:lnTo>
                <a:lnTo>
                  <a:pt x="3648654" y="563883"/>
                </a:lnTo>
                <a:lnTo>
                  <a:pt x="0" y="5638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0800000">
            <a:off x="8641171" y="4576434"/>
            <a:ext cx="329888" cy="431227"/>
          </a:xfrm>
          <a:custGeom>
            <a:avLst/>
            <a:gdLst/>
            <a:ahLst/>
            <a:cxnLst/>
            <a:rect l="l" t="t" r="r" b="b"/>
            <a:pathLst>
              <a:path w="329888" h="431227">
                <a:moveTo>
                  <a:pt x="0" y="0"/>
                </a:moveTo>
                <a:lnTo>
                  <a:pt x="329888" y="0"/>
                </a:lnTo>
                <a:lnTo>
                  <a:pt x="329888" y="431226"/>
                </a:lnTo>
                <a:lnTo>
                  <a:pt x="0" y="4312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5723512" y="3706402"/>
            <a:ext cx="1729557" cy="333950"/>
          </a:xfrm>
          <a:prstGeom prst="rect">
            <a:avLst/>
          </a:prstGeom>
        </p:spPr>
        <p:txBody>
          <a:bodyPr lIns="0" tIns="0" rIns="0" bIns="0" rtlCol="0" anchor="t">
            <a:spAutoFit/>
          </a:bodyPr>
          <a:lstStyle/>
          <a:p>
            <a:pPr algn="l">
              <a:lnSpc>
                <a:spcPts val="938"/>
              </a:lnSpc>
            </a:pPr>
            <a:r>
              <a:rPr lang="en-US" sz="539" b="1">
                <a:solidFill>
                  <a:srgbClr val="AA3340"/>
                </a:solidFill>
                <a:latin typeface="Canva Sans Bold"/>
                <a:ea typeface="Canva Sans Bold"/>
                <a:cs typeface="Canva Sans Bold"/>
                <a:sym typeface="Canva Sans Bold"/>
              </a:rPr>
              <a:t>Div Head signs here in addition to:  CFO if $25,000-45,000 </a:t>
            </a:r>
          </a:p>
          <a:p>
            <a:pPr algn="l">
              <a:lnSpc>
                <a:spcPts val="938"/>
              </a:lnSpc>
            </a:pPr>
            <a:r>
              <a:rPr lang="en-US" sz="539" b="1">
                <a:solidFill>
                  <a:srgbClr val="AA3340"/>
                </a:solidFill>
                <a:latin typeface="Canva Sans Bold"/>
                <a:ea typeface="Canva Sans Bold"/>
                <a:cs typeface="Canva Sans Bold"/>
                <a:sym typeface="Canva Sans Bold"/>
              </a:rPr>
              <a:t>CM if over $45,000</a:t>
            </a:r>
          </a:p>
        </p:txBody>
      </p:sp>
      <p:sp>
        <p:nvSpPr>
          <p:cNvPr id="12" name="Freeform 12"/>
          <p:cNvSpPr/>
          <p:nvPr/>
        </p:nvSpPr>
        <p:spPr>
          <a:xfrm>
            <a:off x="5336176" y="3791761"/>
            <a:ext cx="347475" cy="191806"/>
          </a:xfrm>
          <a:custGeom>
            <a:avLst/>
            <a:gdLst/>
            <a:ahLst/>
            <a:cxnLst/>
            <a:rect l="l" t="t" r="r" b="b"/>
            <a:pathLst>
              <a:path w="347475" h="191806">
                <a:moveTo>
                  <a:pt x="0" y="0"/>
                </a:moveTo>
                <a:lnTo>
                  <a:pt x="347475" y="0"/>
                </a:lnTo>
                <a:lnTo>
                  <a:pt x="347475" y="191807"/>
                </a:lnTo>
                <a:lnTo>
                  <a:pt x="0" y="191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475176" y="1858394"/>
            <a:ext cx="3901440" cy="2214067"/>
          </a:xfrm>
          <a:custGeom>
            <a:avLst/>
            <a:gdLst/>
            <a:ahLst/>
            <a:cxnLst/>
            <a:rect l="l" t="t" r="r" b="b"/>
            <a:pathLst>
              <a:path w="3901440" h="2214067">
                <a:moveTo>
                  <a:pt x="0" y="0"/>
                </a:moveTo>
                <a:lnTo>
                  <a:pt x="3901440" y="0"/>
                </a:lnTo>
                <a:lnTo>
                  <a:pt x="3901440" y="2214067"/>
                </a:lnTo>
                <a:lnTo>
                  <a:pt x="0" y="2214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5465522" y="5547782"/>
            <a:ext cx="1678460" cy="81764"/>
          </a:xfrm>
          <a:prstGeom prst="rect">
            <a:avLst/>
          </a:prstGeom>
        </p:spPr>
        <p:txBody>
          <a:bodyPr lIns="0" tIns="0" rIns="0" bIns="0" rtlCol="0" anchor="t">
            <a:spAutoFit/>
          </a:bodyPr>
          <a:lstStyle/>
          <a:p>
            <a:pPr algn="ctr">
              <a:lnSpc>
                <a:spcPts val="702"/>
              </a:lnSpc>
            </a:pPr>
            <a:r>
              <a:rPr lang="en-US" sz="501" b="1">
                <a:solidFill>
                  <a:srgbClr val="AA3340"/>
                </a:solidFill>
                <a:latin typeface="Canva Sans Bold"/>
                <a:ea typeface="Canva Sans Bold"/>
                <a:cs typeface="Canva Sans Bold"/>
                <a:sym typeface="Canva Sans Bold"/>
              </a:rPr>
              <a:t>Procurement Manager signs here</a:t>
            </a:r>
          </a:p>
        </p:txBody>
      </p:sp>
      <p:sp>
        <p:nvSpPr>
          <p:cNvPr id="15" name="TextBox 15"/>
          <p:cNvSpPr txBox="1"/>
          <p:nvPr/>
        </p:nvSpPr>
        <p:spPr>
          <a:xfrm>
            <a:off x="4984972" y="4660844"/>
            <a:ext cx="3759186" cy="90409"/>
          </a:xfrm>
          <a:prstGeom prst="rect">
            <a:avLst/>
          </a:prstGeom>
        </p:spPr>
        <p:txBody>
          <a:bodyPr lIns="0" tIns="0" rIns="0" bIns="0" rtlCol="0" anchor="t">
            <a:spAutoFit/>
          </a:bodyPr>
          <a:lstStyle/>
          <a:p>
            <a:pPr algn="l">
              <a:lnSpc>
                <a:spcPts val="653"/>
              </a:lnSpc>
              <a:spcBef>
                <a:spcPct val="0"/>
              </a:spcBef>
            </a:pPr>
            <a:r>
              <a:rPr lang="en-US" sz="600" spc="46" dirty="0">
                <a:solidFill>
                  <a:srgbClr val="000000"/>
                </a:solidFill>
                <a:latin typeface="Dekko"/>
                <a:ea typeface="Dekko"/>
                <a:cs typeface="Dekko"/>
                <a:sym typeface="Dekko"/>
              </a:rPr>
              <a:t>01/01/2001.  PAY APP 1 OF 4  $20,825.00,  REMAINING BALANCE - $8,000 BG</a:t>
            </a:r>
          </a:p>
        </p:txBody>
      </p:sp>
      <p:sp>
        <p:nvSpPr>
          <p:cNvPr id="16" name="TextBox 16"/>
          <p:cNvSpPr txBox="1"/>
          <p:nvPr/>
        </p:nvSpPr>
        <p:spPr>
          <a:xfrm>
            <a:off x="8593820" y="5073989"/>
            <a:ext cx="1101564" cy="903645"/>
          </a:xfrm>
          <a:prstGeom prst="rect">
            <a:avLst/>
          </a:prstGeom>
        </p:spPr>
        <p:txBody>
          <a:bodyPr wrap="square" lIns="0" tIns="0" rIns="0" bIns="0" rtlCol="0" anchor="t">
            <a:spAutoFit/>
          </a:bodyPr>
          <a:lstStyle/>
          <a:p>
            <a:pPr algn="ctr">
              <a:lnSpc>
                <a:spcPct val="150000"/>
              </a:lnSpc>
            </a:pPr>
            <a:r>
              <a:rPr lang="en-US" sz="800" b="1" dirty="0">
                <a:solidFill>
                  <a:srgbClr val="3F5927"/>
                </a:solidFill>
                <a:latin typeface="Canva Sans Bold"/>
                <a:ea typeface="Canva Sans Bold"/>
                <a:cs typeface="Canva Sans Bold"/>
                <a:sym typeface="Canva Sans Bold"/>
              </a:rPr>
              <a:t>Division head should initial beside each payment request unless it exceeds limit.  </a:t>
            </a:r>
          </a:p>
        </p:txBody>
      </p:sp>
      <p:sp>
        <p:nvSpPr>
          <p:cNvPr id="17" name="TextBox 17"/>
          <p:cNvSpPr txBox="1"/>
          <p:nvPr/>
        </p:nvSpPr>
        <p:spPr>
          <a:xfrm>
            <a:off x="617408" y="2074781"/>
            <a:ext cx="3656488" cy="1760057"/>
          </a:xfrm>
          <a:prstGeom prst="rect">
            <a:avLst/>
          </a:prstGeom>
        </p:spPr>
        <p:txBody>
          <a:bodyPr lIns="0" tIns="0" rIns="0" bIns="0" rtlCol="0" anchor="t">
            <a:spAutoFit/>
          </a:bodyPr>
          <a:lstStyle/>
          <a:p>
            <a:pPr algn="l">
              <a:lnSpc>
                <a:spcPts val="1970"/>
              </a:lnSpc>
            </a:pPr>
            <a:r>
              <a:rPr lang="en-US" sz="1628" dirty="0">
                <a:solidFill>
                  <a:srgbClr val="000000"/>
                </a:solidFill>
                <a:latin typeface="Calibri (MS)"/>
                <a:ea typeface="Calibri (MS)"/>
                <a:cs typeface="Calibri (MS)"/>
                <a:sym typeface="Calibri (MS)"/>
              </a:rPr>
              <a:t>To request payment, write in the payment information on the blue copy you receive back from Finance and send it to Accounts Payable </a:t>
            </a:r>
            <a:r>
              <a:rPr lang="en-US" sz="1628" u="sng" dirty="0">
                <a:solidFill>
                  <a:srgbClr val="000000"/>
                </a:solidFill>
                <a:latin typeface="Calibri (MS)"/>
                <a:ea typeface="Calibri (MS)"/>
                <a:cs typeface="Calibri (MS)"/>
                <a:sym typeface="Calibri (MS)"/>
              </a:rPr>
              <a:t>with the invoice</a:t>
            </a:r>
            <a:r>
              <a:rPr lang="en-US" sz="1628" dirty="0">
                <a:solidFill>
                  <a:srgbClr val="000000"/>
                </a:solidFill>
                <a:latin typeface="Calibri (MS)"/>
                <a:ea typeface="Calibri (MS)"/>
                <a:cs typeface="Calibri (MS)"/>
                <a:sym typeface="Calibri (MS)"/>
              </a:rPr>
              <a:t>. </a:t>
            </a:r>
          </a:p>
          <a:p>
            <a:pPr algn="l">
              <a:lnSpc>
                <a:spcPts val="1970"/>
              </a:lnSpc>
            </a:pPr>
            <a:endParaRPr lang="en-US" sz="1628" dirty="0">
              <a:solidFill>
                <a:srgbClr val="000000"/>
              </a:solidFill>
              <a:latin typeface="Calibri (MS)"/>
              <a:ea typeface="Calibri (MS)"/>
              <a:cs typeface="Calibri (MS)"/>
              <a:sym typeface="Calibri (MS)"/>
            </a:endParaRPr>
          </a:p>
          <a:p>
            <a:pPr algn="l">
              <a:lnSpc>
                <a:spcPts val="1970"/>
              </a:lnSpc>
            </a:pPr>
            <a:r>
              <a:rPr lang="en-US" sz="1628" dirty="0">
                <a:solidFill>
                  <a:srgbClr val="000000"/>
                </a:solidFill>
                <a:latin typeface="Calibri (MS)"/>
                <a:ea typeface="Calibri (MS)"/>
                <a:cs typeface="Calibri (MS)"/>
                <a:sym typeface="Calibri (MS)"/>
              </a:rPr>
              <a:t>This will come back to you to repeat the payment process until the PO is closed out.</a:t>
            </a:r>
          </a:p>
        </p:txBody>
      </p:sp>
      <p:sp>
        <p:nvSpPr>
          <p:cNvPr id="18" name="TextBox 18"/>
          <p:cNvSpPr txBox="1"/>
          <p:nvPr/>
        </p:nvSpPr>
        <p:spPr>
          <a:xfrm>
            <a:off x="302554" y="229134"/>
            <a:ext cx="7192268" cy="734553"/>
          </a:xfrm>
          <a:prstGeom prst="rect">
            <a:avLst/>
          </a:prstGeom>
        </p:spPr>
        <p:txBody>
          <a:bodyPr lIns="0" tIns="0" rIns="0" bIns="0" rtlCol="0" anchor="t">
            <a:spAutoFit/>
          </a:bodyPr>
          <a:lstStyle/>
          <a:p>
            <a:pPr algn="l">
              <a:lnSpc>
                <a:spcPts val="5669"/>
              </a:lnSpc>
            </a:pPr>
            <a:r>
              <a:rPr lang="en-US" sz="5669" spc="-56" dirty="0">
                <a:solidFill>
                  <a:srgbClr val="F0B410"/>
                </a:solidFill>
                <a:latin typeface="League Gothic"/>
                <a:ea typeface="League Gothic"/>
                <a:cs typeface="League Gothic"/>
                <a:sym typeface="League Gothic"/>
              </a:rPr>
              <a:t> </a:t>
            </a:r>
            <a:r>
              <a:rPr lang="en-US" sz="5400" spc="-56" dirty="0">
                <a:solidFill>
                  <a:srgbClr val="006251"/>
                </a:solidFill>
                <a:latin typeface="League Gothic"/>
                <a:ea typeface="League Gothic"/>
                <a:cs typeface="League Gothic"/>
                <a:sym typeface="League Gothic"/>
              </a:rPr>
              <a:t>REQUESTING</a:t>
            </a:r>
            <a:r>
              <a:rPr lang="en-US" sz="5669" spc="-56" dirty="0">
                <a:solidFill>
                  <a:srgbClr val="006251"/>
                </a:solidFill>
                <a:latin typeface="League Gothic"/>
                <a:ea typeface="League Gothic"/>
                <a:cs typeface="League Gothic"/>
                <a:sym typeface="League Gothic"/>
              </a:rPr>
              <a:t> PAYMENT ON A </a:t>
            </a:r>
            <a:r>
              <a:rPr lang="en-US" sz="5669" spc="-56" dirty="0">
                <a:solidFill>
                  <a:srgbClr val="006956"/>
                </a:solidFill>
                <a:latin typeface="League Gothic"/>
                <a:ea typeface="League Gothic"/>
                <a:cs typeface="League Gothic"/>
                <a:sym typeface="League Gothic"/>
              </a:rPr>
              <a:t>LARGE PO</a:t>
            </a:r>
          </a:p>
        </p:txBody>
      </p:sp>
      <p:sp>
        <p:nvSpPr>
          <p:cNvPr id="19" name="Freeform 19"/>
          <p:cNvSpPr/>
          <p:nvPr/>
        </p:nvSpPr>
        <p:spPr>
          <a:xfrm>
            <a:off x="4154431" y="4165882"/>
            <a:ext cx="577720" cy="755190"/>
          </a:xfrm>
          <a:custGeom>
            <a:avLst/>
            <a:gdLst/>
            <a:ahLst/>
            <a:cxnLst/>
            <a:rect l="l" t="t" r="r" b="b"/>
            <a:pathLst>
              <a:path w="577720" h="755190">
                <a:moveTo>
                  <a:pt x="0" y="0"/>
                </a:moveTo>
                <a:lnTo>
                  <a:pt x="577720" y="0"/>
                </a:lnTo>
                <a:lnTo>
                  <a:pt x="577720" y="755190"/>
                </a:lnTo>
                <a:lnTo>
                  <a:pt x="0" y="7551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47B8B36E-D9D8-0AAD-405C-89EC5A2A937A}"/>
              </a:ext>
            </a:extLst>
          </p:cNvPr>
          <p:cNvSpPr txBox="1"/>
          <p:nvPr/>
        </p:nvSpPr>
        <p:spPr>
          <a:xfrm>
            <a:off x="592984" y="5371744"/>
            <a:ext cx="3803388" cy="830997"/>
          </a:xfrm>
          <a:prstGeom prst="rect">
            <a:avLst/>
          </a:prstGeom>
          <a:noFill/>
        </p:spPr>
        <p:txBody>
          <a:bodyPr wrap="square">
            <a:spAutoFit/>
          </a:bodyPr>
          <a:lstStyle/>
          <a:p>
            <a:pPr marL="0" marR="0" algn="l"/>
            <a:r>
              <a:rPr lang="en-US" sz="1600" b="0" i="0" u="none" strike="noStrike" dirty="0">
                <a:solidFill>
                  <a:srgbClr val="000000"/>
                </a:solidFill>
                <a:effectLst/>
                <a:latin typeface="Aptos" panose="020B0004020202020204" pitchFamily="34" charset="0"/>
              </a:rPr>
              <a:t>When ready to request payment, make sure the invoice submitted is dated </a:t>
            </a:r>
            <a:r>
              <a:rPr lang="en-US" sz="1600" b="0" i="1" u="none" strike="noStrike" dirty="0">
                <a:solidFill>
                  <a:srgbClr val="000000"/>
                </a:solidFill>
                <a:effectLst/>
                <a:latin typeface="Aptos" panose="020B0004020202020204" pitchFamily="34" charset="0"/>
              </a:rPr>
              <a:t>after the </a:t>
            </a:r>
            <a:r>
              <a:rPr lang="en-US" sz="1600" b="0" i="0" u="none" strike="noStrike" dirty="0">
                <a:solidFill>
                  <a:srgbClr val="000000"/>
                </a:solidFill>
                <a:effectLst/>
                <a:latin typeface="Aptos" panose="020B0004020202020204" pitchFamily="34" charset="0"/>
              </a:rPr>
              <a:t>PO approval date.</a:t>
            </a:r>
          </a:p>
        </p:txBody>
      </p:sp>
      <p:sp>
        <p:nvSpPr>
          <p:cNvPr id="22" name="Freeform 13">
            <a:extLst>
              <a:ext uri="{FF2B5EF4-FFF2-40B4-BE49-F238E27FC236}">
                <a16:creationId xmlns:a16="http://schemas.microsoft.com/office/drawing/2014/main" id="{23E90600-83A3-A9CA-3AC0-0126B0543D15}"/>
              </a:ext>
            </a:extLst>
          </p:cNvPr>
          <p:cNvSpPr/>
          <p:nvPr/>
        </p:nvSpPr>
        <p:spPr>
          <a:xfrm>
            <a:off x="494932" y="4989516"/>
            <a:ext cx="3901440" cy="1628723"/>
          </a:xfrm>
          <a:custGeom>
            <a:avLst/>
            <a:gdLst/>
            <a:ahLst/>
            <a:cxnLst/>
            <a:rect l="l" t="t" r="r" b="b"/>
            <a:pathLst>
              <a:path w="3901440" h="2214067">
                <a:moveTo>
                  <a:pt x="0" y="0"/>
                </a:moveTo>
                <a:lnTo>
                  <a:pt x="3901440" y="0"/>
                </a:lnTo>
                <a:lnTo>
                  <a:pt x="3901440" y="2214067"/>
                </a:lnTo>
                <a:lnTo>
                  <a:pt x="0" y="2214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6" name="TextBox 6"/>
          <p:cNvSpPr txBox="1"/>
          <p:nvPr/>
        </p:nvSpPr>
        <p:spPr>
          <a:xfrm>
            <a:off x="680005" y="1782616"/>
            <a:ext cx="8230459" cy="4835525"/>
          </a:xfrm>
          <a:prstGeom prst="rect">
            <a:avLst/>
          </a:prstGeom>
        </p:spPr>
        <p:txBody>
          <a:bodyPr lIns="0" tIns="0" rIns="0" bIns="0" rtlCol="0" anchor="t">
            <a:spAutoFit/>
          </a:bodyPr>
          <a:lstStyle/>
          <a:p>
            <a:pPr algn="l">
              <a:lnSpc>
                <a:spcPts val="2799"/>
              </a:lnSpc>
            </a:pPr>
            <a:r>
              <a:rPr lang="en-US" sz="1999" i="1">
                <a:solidFill>
                  <a:srgbClr val="000000"/>
                </a:solidFill>
                <a:latin typeface="Calibri (MS) Italics"/>
                <a:ea typeface="Calibri (MS) Italics"/>
                <a:cs typeface="Calibri (MS) Italics"/>
                <a:sym typeface="Calibri (MS) Italics"/>
              </a:rPr>
              <a:t>Goods or services may be purchased without competition if less than $10,000; </a:t>
            </a:r>
            <a:r>
              <a:rPr lang="en-US" sz="1999">
                <a:solidFill>
                  <a:srgbClr val="000000"/>
                </a:solidFill>
                <a:latin typeface="Calibri (MS)"/>
                <a:ea typeface="Calibri (MS)"/>
                <a:cs typeface="Calibri (MS)"/>
                <a:sym typeface="Calibri (MS)"/>
              </a:rPr>
              <a:t>invoicing must not be intentionally divided to create allowable purchases.  </a:t>
            </a:r>
          </a:p>
          <a:p>
            <a:pPr algn="l">
              <a:lnSpc>
                <a:spcPts val="2799"/>
              </a:lnSpc>
            </a:pPr>
            <a:endParaRPr lang="en-US" sz="1999">
              <a:solidFill>
                <a:srgbClr val="000000"/>
              </a:solidFill>
              <a:latin typeface="Calibri (MS)"/>
              <a:ea typeface="Calibri (MS)"/>
              <a:cs typeface="Calibri (MS)"/>
              <a:sym typeface="Calibri (MS)"/>
            </a:endParaRPr>
          </a:p>
          <a:p>
            <a:pPr algn="l">
              <a:lnSpc>
                <a:spcPts val="2799"/>
              </a:lnSpc>
            </a:pPr>
            <a:r>
              <a:rPr lang="en-US" sz="1999">
                <a:solidFill>
                  <a:srgbClr val="000000"/>
                </a:solidFill>
                <a:latin typeface="Calibri (MS)"/>
                <a:ea typeface="Calibri (MS)"/>
                <a:cs typeface="Calibri (MS)"/>
                <a:sym typeface="Calibri (MS)"/>
              </a:rPr>
              <a:t>Other Exemptions from the bidding requirement:</a:t>
            </a:r>
          </a:p>
          <a:p>
            <a:pPr marL="431797" lvl="1" indent="-215899" algn="l">
              <a:lnSpc>
                <a:spcPts val="2799"/>
              </a:lnSpc>
              <a:buFont typeface="Arial"/>
              <a:buChar char="•"/>
            </a:pPr>
            <a:r>
              <a:rPr lang="en-US" sz="1999">
                <a:solidFill>
                  <a:srgbClr val="006956"/>
                </a:solidFill>
                <a:latin typeface="Calibri (MS)"/>
                <a:ea typeface="Calibri (MS)"/>
                <a:cs typeface="Calibri (MS)"/>
                <a:sym typeface="Calibri (MS)"/>
              </a:rPr>
              <a:t>Emergency procurement - addressing an urgent need</a:t>
            </a:r>
          </a:p>
          <a:p>
            <a:pPr marL="431797" lvl="1" indent="-215899" algn="l">
              <a:lnSpc>
                <a:spcPts val="2799"/>
              </a:lnSpc>
              <a:buFont typeface="Arial"/>
              <a:buChar char="•"/>
            </a:pPr>
            <a:r>
              <a:rPr lang="en-US" sz="1999">
                <a:solidFill>
                  <a:srgbClr val="006956"/>
                </a:solidFill>
                <a:latin typeface="Calibri (MS)"/>
                <a:ea typeface="Calibri (MS)"/>
                <a:cs typeface="Calibri (MS)"/>
                <a:sym typeface="Calibri (MS)"/>
              </a:rPr>
              <a:t>Sole Source Procurement - must provide memo justification</a:t>
            </a:r>
          </a:p>
          <a:p>
            <a:pPr marL="431797" lvl="1" indent="-215899" algn="l">
              <a:lnSpc>
                <a:spcPts val="2799"/>
              </a:lnSpc>
              <a:buFont typeface="Arial"/>
              <a:buChar char="•"/>
            </a:pPr>
            <a:r>
              <a:rPr lang="en-US" sz="1999">
                <a:solidFill>
                  <a:srgbClr val="006956"/>
                </a:solidFill>
                <a:latin typeface="Calibri (MS)"/>
                <a:ea typeface="Calibri (MS)"/>
                <a:cs typeface="Calibri (MS)"/>
                <a:sym typeface="Calibri (MS)"/>
              </a:rPr>
              <a:t>State contract price or Cooperative Purchase Agreements</a:t>
            </a:r>
          </a:p>
          <a:p>
            <a:pPr marL="431797" lvl="1" indent="-215899" algn="l">
              <a:lnSpc>
                <a:spcPts val="2799"/>
              </a:lnSpc>
              <a:buFont typeface="Arial"/>
              <a:buChar char="•"/>
            </a:pPr>
            <a:r>
              <a:rPr lang="en-US" sz="1999">
                <a:solidFill>
                  <a:srgbClr val="006956"/>
                </a:solidFill>
                <a:latin typeface="Calibri (MS)"/>
                <a:ea typeface="Calibri (MS)"/>
                <a:cs typeface="Calibri (MS)"/>
                <a:sym typeface="Calibri (MS)"/>
              </a:rPr>
              <a:t>Construction Manager at Risk  (may not be used in projects involving federal grants)</a:t>
            </a:r>
          </a:p>
          <a:p>
            <a:pPr marL="431797" lvl="1" indent="-215899" algn="l">
              <a:lnSpc>
                <a:spcPts val="2799"/>
              </a:lnSpc>
              <a:buFont typeface="Arial"/>
              <a:buChar char="•"/>
            </a:pPr>
            <a:r>
              <a:rPr lang="en-US" sz="1999">
                <a:solidFill>
                  <a:srgbClr val="006956"/>
                </a:solidFill>
                <a:latin typeface="Calibri (MS)"/>
                <a:ea typeface="Calibri (MS)"/>
                <a:cs typeface="Calibri (MS)"/>
                <a:sym typeface="Calibri (MS)"/>
              </a:rPr>
              <a:t>Architect / Engineer on-call list</a:t>
            </a:r>
          </a:p>
          <a:p>
            <a:pPr algn="l">
              <a:lnSpc>
                <a:spcPts val="2799"/>
              </a:lnSpc>
            </a:pPr>
            <a:endParaRPr lang="en-US" sz="1999">
              <a:solidFill>
                <a:srgbClr val="006956"/>
              </a:solidFill>
              <a:latin typeface="Calibri (MS)"/>
              <a:ea typeface="Calibri (MS)"/>
              <a:cs typeface="Calibri (MS)"/>
              <a:sym typeface="Calibri (MS)"/>
            </a:endParaRPr>
          </a:p>
          <a:p>
            <a:pPr algn="l">
              <a:lnSpc>
                <a:spcPts val="2799"/>
              </a:lnSpc>
            </a:pPr>
            <a:r>
              <a:rPr lang="en-US" sz="1999">
                <a:solidFill>
                  <a:srgbClr val="000000"/>
                </a:solidFill>
                <a:latin typeface="Calibri (MS)"/>
                <a:ea typeface="Calibri (MS)"/>
                <a:cs typeface="Calibri (MS)"/>
                <a:sym typeface="Calibri (MS)"/>
              </a:rPr>
              <a:t>In all of the above listed cases, </a:t>
            </a:r>
            <a:r>
              <a:rPr lang="en-US" sz="1999">
                <a:solidFill>
                  <a:srgbClr val="AA3340"/>
                </a:solidFill>
                <a:latin typeface="Calibri (MS)"/>
                <a:ea typeface="Calibri (MS)"/>
                <a:cs typeface="Calibri (MS)"/>
                <a:sym typeface="Calibri (MS)"/>
              </a:rPr>
              <a:t>exemption from the bidding process does not mean exemption from proper signatories or LARGE PO requirement.</a:t>
            </a:r>
          </a:p>
          <a:p>
            <a:pPr algn="l">
              <a:lnSpc>
                <a:spcPts val="2799"/>
              </a:lnSpc>
              <a:spcBef>
                <a:spcPct val="0"/>
              </a:spcBef>
            </a:pPr>
            <a:endParaRPr lang="en-US" sz="1999">
              <a:solidFill>
                <a:srgbClr val="AA3340"/>
              </a:solidFill>
              <a:latin typeface="Calibri (MS)"/>
              <a:ea typeface="Calibri (MS)"/>
              <a:cs typeface="Calibri (MS)"/>
              <a:sym typeface="Calibri (MS)"/>
            </a:endParaRPr>
          </a:p>
        </p:txBody>
      </p:sp>
      <p:sp>
        <p:nvSpPr>
          <p:cNvPr id="7" name="TextBox 7"/>
          <p:cNvSpPr txBox="1"/>
          <p:nvPr/>
        </p:nvSpPr>
        <p:spPr>
          <a:xfrm>
            <a:off x="465535" y="516738"/>
            <a:ext cx="9080108" cy="1257158"/>
          </a:xfrm>
          <a:prstGeom prst="rect">
            <a:avLst/>
          </a:prstGeom>
        </p:spPr>
        <p:txBody>
          <a:bodyPr lIns="0" tIns="0" rIns="0" bIns="0" rtlCol="0" anchor="t">
            <a:spAutoFit/>
          </a:bodyPr>
          <a:lstStyle/>
          <a:p>
            <a:pPr algn="l">
              <a:lnSpc>
                <a:spcPts val="4869"/>
              </a:lnSpc>
            </a:pPr>
            <a:r>
              <a:rPr lang="en-US" sz="4869" spc="-48">
                <a:solidFill>
                  <a:srgbClr val="F0B410"/>
                </a:solidFill>
                <a:latin typeface="League Gothic"/>
                <a:ea typeface="League Gothic"/>
                <a:cs typeface="League Gothic"/>
                <a:sym typeface="League Gothic"/>
              </a:rPr>
              <a:t>COMPETITIVE PRICING REQUIREMENTS:</a:t>
            </a:r>
          </a:p>
          <a:p>
            <a:pPr algn="l">
              <a:lnSpc>
                <a:spcPts val="4869"/>
              </a:lnSpc>
            </a:pPr>
            <a:r>
              <a:rPr lang="en-US" sz="4869" spc="-48">
                <a:solidFill>
                  <a:srgbClr val="006251"/>
                </a:solidFill>
                <a:latin typeface="League Gothic"/>
                <a:ea typeface="League Gothic"/>
                <a:cs typeface="League Gothic"/>
                <a:sym typeface="League Gothic"/>
              </a:rPr>
              <a:t>WHEN DO I </a:t>
            </a:r>
            <a:r>
              <a:rPr lang="en-US" sz="4869" i="1" spc="-48">
                <a:solidFill>
                  <a:srgbClr val="006251"/>
                </a:solidFill>
                <a:latin typeface="League Gothic Italics"/>
                <a:ea typeface="League Gothic Italics"/>
                <a:cs typeface="League Gothic Italics"/>
                <a:sym typeface="League Gothic Italics"/>
              </a:rPr>
              <a:t>NOT  </a:t>
            </a:r>
            <a:r>
              <a:rPr lang="en-US" sz="4869" spc="-48">
                <a:solidFill>
                  <a:srgbClr val="006251"/>
                </a:solidFill>
                <a:latin typeface="League Gothic"/>
                <a:ea typeface="League Gothic"/>
                <a:cs typeface="League Gothic"/>
                <a:sym typeface="League Gothic"/>
              </a:rPr>
              <a:t>HAVE TO BID?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5939353" y="4398617"/>
            <a:ext cx="3449753" cy="2042155"/>
          </a:xfrm>
          <a:custGeom>
            <a:avLst/>
            <a:gdLst/>
            <a:ahLst/>
            <a:cxnLst/>
            <a:rect l="l" t="t" r="r" b="b"/>
            <a:pathLst>
              <a:path w="3449753" h="2042155">
                <a:moveTo>
                  <a:pt x="0" y="0"/>
                </a:moveTo>
                <a:lnTo>
                  <a:pt x="3449753" y="0"/>
                </a:lnTo>
                <a:lnTo>
                  <a:pt x="3449753" y="2042155"/>
                </a:lnTo>
                <a:lnTo>
                  <a:pt x="0" y="2042155"/>
                </a:lnTo>
                <a:lnTo>
                  <a:pt x="0" y="0"/>
                </a:lnTo>
                <a:close/>
              </a:path>
            </a:pathLst>
          </a:custGeom>
          <a:blipFill>
            <a:blip r:embed="rId2"/>
            <a:stretch>
              <a:fillRect t="-9577" b="-3095"/>
            </a:stretch>
          </a:blipFill>
        </p:spPr>
        <p:txBody>
          <a:bodyPr/>
          <a:lstStyle/>
          <a:p>
            <a:endParaRPr lang="en-US"/>
          </a:p>
        </p:txBody>
      </p:sp>
      <p:sp>
        <p:nvSpPr>
          <p:cNvPr id="6" name="Freeform 6"/>
          <p:cNvSpPr/>
          <p:nvPr/>
        </p:nvSpPr>
        <p:spPr>
          <a:xfrm>
            <a:off x="6271139" y="1759672"/>
            <a:ext cx="2879541" cy="2255814"/>
          </a:xfrm>
          <a:custGeom>
            <a:avLst/>
            <a:gdLst/>
            <a:ahLst/>
            <a:cxnLst/>
            <a:rect l="l" t="t" r="r" b="b"/>
            <a:pathLst>
              <a:path w="2879541" h="2255814">
                <a:moveTo>
                  <a:pt x="0" y="0"/>
                </a:moveTo>
                <a:lnTo>
                  <a:pt x="2879541" y="0"/>
                </a:lnTo>
                <a:lnTo>
                  <a:pt x="2879541" y="2255814"/>
                </a:lnTo>
                <a:lnTo>
                  <a:pt x="0" y="2255814"/>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8" name="TextBox 8"/>
          <p:cNvSpPr txBox="1"/>
          <p:nvPr/>
        </p:nvSpPr>
        <p:spPr>
          <a:xfrm>
            <a:off x="894903" y="1908720"/>
            <a:ext cx="4383612" cy="4013835"/>
          </a:xfrm>
          <a:prstGeom prst="rect">
            <a:avLst/>
          </a:prstGeom>
        </p:spPr>
        <p:txBody>
          <a:bodyPr lIns="0" tIns="0" rIns="0" bIns="0" rtlCol="0" anchor="t">
            <a:spAutoFit/>
          </a:bodyPr>
          <a:lstStyle/>
          <a:p>
            <a:pPr marL="0" lvl="0" indent="0" algn="l">
              <a:lnSpc>
                <a:spcPts val="2939"/>
              </a:lnSpc>
            </a:pPr>
            <a:r>
              <a:rPr lang="en-US" sz="2099">
                <a:solidFill>
                  <a:srgbClr val="000000"/>
                </a:solidFill>
                <a:latin typeface="Calibri (MS)"/>
                <a:ea typeface="Calibri (MS)"/>
                <a:cs typeface="Calibri (MS)"/>
                <a:sym typeface="Calibri (MS)"/>
              </a:rPr>
              <a:t>For amounts </a:t>
            </a:r>
            <a:r>
              <a:rPr lang="en-US" sz="2099" b="1">
                <a:solidFill>
                  <a:srgbClr val="000000"/>
                </a:solidFill>
                <a:latin typeface="Calibri (MS) Bold"/>
                <a:ea typeface="Calibri (MS) Bold"/>
                <a:cs typeface="Calibri (MS) Bold"/>
                <a:sym typeface="Calibri (MS) Bold"/>
              </a:rPr>
              <a:t>exceeding $10,000 that are not otherwise qualified as an exemption, </a:t>
            </a:r>
            <a:r>
              <a:rPr lang="en-US" sz="2099">
                <a:solidFill>
                  <a:srgbClr val="000000"/>
                </a:solidFill>
                <a:latin typeface="Calibri (MS)"/>
                <a:ea typeface="Calibri (MS)"/>
                <a:cs typeface="Calibri (MS)"/>
                <a:sym typeface="Calibri (MS)"/>
              </a:rPr>
              <a:t> opportunity for competition is required. The dollar amount determines the level of formality for collecting bids.</a:t>
            </a:r>
          </a:p>
          <a:p>
            <a:pPr marL="0" lvl="0" indent="0" algn="l">
              <a:lnSpc>
                <a:spcPts val="2939"/>
              </a:lnSpc>
            </a:pPr>
            <a:endParaRPr lang="en-US" sz="2099">
              <a:solidFill>
                <a:srgbClr val="000000"/>
              </a:solidFill>
              <a:latin typeface="Calibri (MS)"/>
              <a:ea typeface="Calibri (MS)"/>
              <a:cs typeface="Calibri (MS)"/>
              <a:sym typeface="Calibri (MS)"/>
            </a:endParaRPr>
          </a:p>
          <a:p>
            <a:pPr algn="l">
              <a:lnSpc>
                <a:spcPts val="2939"/>
              </a:lnSpc>
              <a:spcBef>
                <a:spcPct val="0"/>
              </a:spcBef>
            </a:pPr>
            <a:r>
              <a:rPr lang="en-US" sz="2099">
                <a:solidFill>
                  <a:srgbClr val="AA3340"/>
                </a:solidFill>
                <a:latin typeface="Calibri (MS)"/>
                <a:ea typeface="Calibri (MS)"/>
                <a:cs typeface="Calibri (MS)"/>
                <a:sym typeface="Calibri (MS)"/>
              </a:rPr>
              <a:t>Documenting due diligence during the competitive process is a key part of filling out a large PO requisition properly. </a:t>
            </a:r>
          </a:p>
        </p:txBody>
      </p:sp>
      <p:sp>
        <p:nvSpPr>
          <p:cNvPr id="9" name="TextBox 9"/>
          <p:cNvSpPr txBox="1"/>
          <p:nvPr/>
        </p:nvSpPr>
        <p:spPr>
          <a:xfrm>
            <a:off x="731520" y="867879"/>
            <a:ext cx="7806143" cy="698358"/>
          </a:xfrm>
          <a:prstGeom prst="rect">
            <a:avLst/>
          </a:prstGeom>
        </p:spPr>
        <p:txBody>
          <a:bodyPr lIns="0" tIns="0" rIns="0" bIns="0" rtlCol="0" anchor="t">
            <a:spAutoFit/>
          </a:bodyPr>
          <a:lstStyle/>
          <a:p>
            <a:pPr algn="l">
              <a:lnSpc>
                <a:spcPts val="5369"/>
              </a:lnSpc>
            </a:pPr>
            <a:r>
              <a:rPr lang="en-US" sz="5369" spc="-53">
                <a:solidFill>
                  <a:srgbClr val="F0B410"/>
                </a:solidFill>
                <a:latin typeface="League Gothic"/>
                <a:ea typeface="League Gothic"/>
                <a:cs typeface="League Gothic"/>
                <a:sym typeface="League Gothic"/>
              </a:rPr>
              <a:t>BIDDING REQUIREMENTS FOR LARGE PO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2704419" y="1072818"/>
            <a:ext cx="5677581" cy="1010330"/>
          </a:xfrm>
          <a:prstGeom prst="rect">
            <a:avLst/>
          </a:prstGeom>
        </p:spPr>
        <p:txBody>
          <a:bodyPr wrap="square" lIns="0" tIns="0" rIns="0" bIns="0" rtlCol="0" anchor="t">
            <a:spAutoFit/>
          </a:bodyPr>
          <a:lstStyle/>
          <a:p>
            <a:pPr algn="l">
              <a:lnSpc>
                <a:spcPts val="7587"/>
              </a:lnSpc>
            </a:pPr>
            <a:r>
              <a:rPr lang="en-US" sz="7587" spc="-75" dirty="0">
                <a:solidFill>
                  <a:srgbClr val="F0B410"/>
                </a:solidFill>
                <a:latin typeface="League Gothic"/>
                <a:ea typeface="League Gothic"/>
                <a:cs typeface="League Gothic"/>
                <a:sym typeface="League Gothic"/>
              </a:rPr>
              <a:t>$10,000-$25,000</a:t>
            </a:r>
          </a:p>
        </p:txBody>
      </p:sp>
      <p:sp>
        <p:nvSpPr>
          <p:cNvPr id="6" name="TextBox 6"/>
          <p:cNvSpPr txBox="1"/>
          <p:nvPr/>
        </p:nvSpPr>
        <p:spPr>
          <a:xfrm>
            <a:off x="1319919" y="2404419"/>
            <a:ext cx="7279545" cy="3283430"/>
          </a:xfrm>
          <a:prstGeom prst="rect">
            <a:avLst/>
          </a:prstGeom>
        </p:spPr>
        <p:txBody>
          <a:bodyPr lIns="0" tIns="0" rIns="0" bIns="0" rtlCol="0" anchor="t">
            <a:spAutoFit/>
          </a:bodyPr>
          <a:lstStyle/>
          <a:p>
            <a:pPr algn="l">
              <a:lnSpc>
                <a:spcPts val="2567"/>
              </a:lnSpc>
            </a:pPr>
            <a:r>
              <a:rPr lang="en-US" sz="2121" dirty="0">
                <a:solidFill>
                  <a:srgbClr val="000000"/>
                </a:solidFill>
                <a:latin typeface="Calibri (MS)"/>
                <a:ea typeface="Calibri (MS)"/>
                <a:cs typeface="Calibri (MS)"/>
                <a:sym typeface="Calibri (MS)"/>
              </a:rPr>
              <a:t>3 written quotes must be listed on Large PO form  </a:t>
            </a:r>
          </a:p>
          <a:p>
            <a:pPr algn="l">
              <a:lnSpc>
                <a:spcPts val="2567"/>
              </a:lnSpc>
            </a:pPr>
            <a:endParaRPr lang="en-US" sz="2121" dirty="0">
              <a:solidFill>
                <a:srgbClr val="000000"/>
              </a:solidFill>
              <a:latin typeface="Calibri (MS)"/>
              <a:ea typeface="Calibri (MS)"/>
              <a:cs typeface="Calibri (MS)"/>
              <a:sym typeface="Calibri (MS)"/>
            </a:endParaRPr>
          </a:p>
          <a:p>
            <a:pPr marL="458096" lvl="1" indent="-229048" algn="l">
              <a:lnSpc>
                <a:spcPts val="2567"/>
              </a:lnSpc>
              <a:buFont typeface="Arial"/>
              <a:buChar char="•"/>
            </a:pPr>
            <a:r>
              <a:rPr lang="en-US" sz="2121" dirty="0">
                <a:solidFill>
                  <a:srgbClr val="000000"/>
                </a:solidFill>
                <a:latin typeface="Calibri (MS)"/>
                <a:ea typeface="Calibri (MS)"/>
                <a:cs typeface="Calibri (MS)"/>
                <a:sym typeface="Calibri (MS)"/>
              </a:rPr>
              <a:t>Obtaining quotes involves requesting and collecting price estimates from three different suppliers for a specific product or service. This can be done via telephone, email, or independent online research. </a:t>
            </a:r>
          </a:p>
          <a:p>
            <a:pPr algn="l">
              <a:lnSpc>
                <a:spcPts val="2567"/>
              </a:lnSpc>
            </a:pPr>
            <a:endParaRPr lang="en-US" sz="2121" dirty="0">
              <a:solidFill>
                <a:srgbClr val="000000"/>
              </a:solidFill>
              <a:latin typeface="Calibri (MS)"/>
              <a:ea typeface="Calibri (MS)"/>
              <a:cs typeface="Calibri (MS)"/>
              <a:sym typeface="Calibri (MS)"/>
            </a:endParaRPr>
          </a:p>
          <a:p>
            <a:pPr marL="458096" lvl="1" indent="-229048" algn="l">
              <a:lnSpc>
                <a:spcPts val="2567"/>
              </a:lnSpc>
              <a:buFont typeface="Arial"/>
              <a:buChar char="•"/>
            </a:pPr>
            <a:r>
              <a:rPr lang="en-US" sz="2121" dirty="0">
                <a:solidFill>
                  <a:srgbClr val="000000"/>
                </a:solidFill>
                <a:latin typeface="Calibri (MS)"/>
                <a:ea typeface="Calibri (MS)"/>
                <a:cs typeface="Calibri (MS)"/>
                <a:sym typeface="Calibri (MS)"/>
              </a:rPr>
              <a:t>This method is used to quickly compare prices and select the most cost-effective option without a formal bidding process.</a:t>
            </a:r>
          </a:p>
          <a:p>
            <a:pPr algn="l">
              <a:lnSpc>
                <a:spcPts val="2567"/>
              </a:lnSpc>
            </a:pPr>
            <a:endParaRPr lang="en-US" sz="2121" dirty="0">
              <a:solidFill>
                <a:srgbClr val="000000"/>
              </a:solidFill>
              <a:latin typeface="Calibri (MS)"/>
              <a:ea typeface="Calibri (MS)"/>
              <a:cs typeface="Calibri (MS)"/>
              <a:sym typeface="Calibri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2603276" y="652691"/>
            <a:ext cx="6159723" cy="1010330"/>
          </a:xfrm>
          <a:prstGeom prst="rect">
            <a:avLst/>
          </a:prstGeom>
        </p:spPr>
        <p:txBody>
          <a:bodyPr wrap="square" lIns="0" tIns="0" rIns="0" bIns="0" rtlCol="0" anchor="t">
            <a:spAutoFit/>
          </a:bodyPr>
          <a:lstStyle/>
          <a:p>
            <a:pPr algn="l">
              <a:lnSpc>
                <a:spcPts val="7587"/>
              </a:lnSpc>
            </a:pPr>
            <a:r>
              <a:rPr lang="en-US" sz="7587" spc="-75" dirty="0">
                <a:solidFill>
                  <a:srgbClr val="F0B410"/>
                </a:solidFill>
                <a:latin typeface="League Gothic"/>
                <a:ea typeface="League Gothic"/>
                <a:cs typeface="League Gothic"/>
                <a:sym typeface="League Gothic"/>
              </a:rPr>
              <a:t>$25,000-$250,000</a:t>
            </a:r>
          </a:p>
        </p:txBody>
      </p:sp>
      <p:sp>
        <p:nvSpPr>
          <p:cNvPr id="6" name="TextBox 6"/>
          <p:cNvSpPr txBox="1"/>
          <p:nvPr/>
        </p:nvSpPr>
        <p:spPr>
          <a:xfrm>
            <a:off x="1331788" y="1848413"/>
            <a:ext cx="7279545" cy="4912332"/>
          </a:xfrm>
          <a:prstGeom prst="rect">
            <a:avLst/>
          </a:prstGeom>
        </p:spPr>
        <p:txBody>
          <a:bodyPr lIns="0" tIns="0" rIns="0" bIns="0" rtlCol="0" anchor="t">
            <a:spAutoFit/>
          </a:bodyPr>
          <a:lstStyle/>
          <a:p>
            <a:pPr algn="l">
              <a:lnSpc>
                <a:spcPts val="2446"/>
              </a:lnSpc>
            </a:pPr>
            <a:r>
              <a:rPr lang="en-US" sz="2021">
                <a:solidFill>
                  <a:srgbClr val="000000"/>
                </a:solidFill>
                <a:latin typeface="Calibri (MS)"/>
                <a:ea typeface="Calibri (MS)"/>
                <a:cs typeface="Calibri (MS)"/>
                <a:sym typeface="Calibri (MS)"/>
              </a:rPr>
              <a:t>Three written solicitations (informal bids) require sending a request for proposals (RFP) to at least three potential suppliers to submit their cost proposals for the specified goods or services.</a:t>
            </a:r>
          </a:p>
          <a:p>
            <a:pPr algn="l">
              <a:lnSpc>
                <a:spcPts val="2446"/>
              </a:lnSpc>
            </a:pPr>
            <a:endParaRPr lang="en-US" sz="2021">
              <a:solidFill>
                <a:srgbClr val="000000"/>
              </a:solidFill>
              <a:latin typeface="Calibri (MS)"/>
              <a:ea typeface="Calibri (MS)"/>
              <a:cs typeface="Calibri (MS)"/>
              <a:sym typeface="Calibri (MS)"/>
            </a:endParaRPr>
          </a:p>
          <a:p>
            <a:pPr marL="436506" lvl="1" indent="-218253" algn="l">
              <a:lnSpc>
                <a:spcPts val="2446"/>
              </a:lnSpc>
              <a:buFont typeface="Arial"/>
              <a:buChar char="•"/>
            </a:pPr>
            <a:r>
              <a:rPr lang="en-US" sz="2021">
                <a:solidFill>
                  <a:srgbClr val="000000"/>
                </a:solidFill>
                <a:latin typeface="Calibri (MS)"/>
                <a:ea typeface="Calibri (MS)"/>
                <a:cs typeface="Calibri (MS)"/>
                <a:sym typeface="Calibri (MS)"/>
              </a:rPr>
              <a:t>More structured than requesting quotes. Prepare a solicitation document that outlines requirements, terms, and conditions. Suppliers respond with pricing and other relevant information such as delivery schedules, quality assurance, and terms of service. </a:t>
            </a:r>
          </a:p>
          <a:p>
            <a:pPr marL="436506" lvl="1" indent="-218253" algn="l">
              <a:lnSpc>
                <a:spcPts val="2446"/>
              </a:lnSpc>
              <a:buFont typeface="Arial"/>
              <a:buChar char="•"/>
            </a:pPr>
            <a:r>
              <a:rPr lang="en-US" sz="2021">
                <a:solidFill>
                  <a:srgbClr val="000000"/>
                </a:solidFill>
                <a:latin typeface="Calibri (MS)"/>
                <a:ea typeface="Calibri (MS)"/>
                <a:cs typeface="Calibri (MS)"/>
                <a:sym typeface="Calibri (MS)"/>
              </a:rPr>
              <a:t>Bids are listed at bottom of Large PO and backup documentation should be provided to justify the selected supplier.</a:t>
            </a:r>
          </a:p>
          <a:p>
            <a:pPr algn="l">
              <a:lnSpc>
                <a:spcPts val="2446"/>
              </a:lnSpc>
            </a:pPr>
            <a:endParaRPr lang="en-US" sz="2021">
              <a:solidFill>
                <a:srgbClr val="000000"/>
              </a:solidFill>
              <a:latin typeface="Calibri (MS)"/>
              <a:ea typeface="Calibri (MS)"/>
              <a:cs typeface="Calibri (MS)"/>
              <a:sym typeface="Calibri (MS)"/>
            </a:endParaRPr>
          </a:p>
          <a:p>
            <a:pPr algn="l">
              <a:lnSpc>
                <a:spcPts val="2446"/>
              </a:lnSpc>
            </a:pPr>
            <a:r>
              <a:rPr lang="en-US" sz="2021" i="1">
                <a:solidFill>
                  <a:srgbClr val="000000"/>
                </a:solidFill>
                <a:latin typeface="Calibri (MS) Italics"/>
                <a:ea typeface="Calibri (MS) Italics"/>
                <a:cs typeface="Calibri (MS) Italics"/>
                <a:sym typeface="Calibri (MS) Italics"/>
              </a:rPr>
              <a:t>Note: If only one quote is available from a vendor within city limits, a 7% preference is given to the local vendor, and two bids must be obtained from outside vendors.  This does not apply to projects funded by federal dollars.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1511777" y="2041248"/>
            <a:ext cx="6730047" cy="3931003"/>
          </a:xfrm>
          <a:prstGeom prst="rect">
            <a:avLst/>
          </a:prstGeom>
        </p:spPr>
        <p:txBody>
          <a:bodyPr lIns="0" tIns="0" rIns="0" bIns="0" rtlCol="0" anchor="t">
            <a:spAutoFit/>
          </a:bodyPr>
          <a:lstStyle/>
          <a:p>
            <a:pPr algn="l">
              <a:lnSpc>
                <a:spcPts val="2688"/>
              </a:lnSpc>
            </a:pPr>
            <a:r>
              <a:rPr lang="en-US" sz="2221">
                <a:solidFill>
                  <a:srgbClr val="000000"/>
                </a:solidFill>
                <a:latin typeface="Calibri (MS)"/>
                <a:ea typeface="Calibri (MS)"/>
                <a:cs typeface="Calibri (MS)"/>
                <a:sym typeface="Calibri (MS)"/>
              </a:rPr>
              <a:t>Competitive Sealed Bidding - RFP or RFQ process</a:t>
            </a:r>
          </a:p>
          <a:p>
            <a:pPr algn="l">
              <a:lnSpc>
                <a:spcPts val="2688"/>
              </a:lnSpc>
            </a:pPr>
            <a:endParaRPr lang="en-US" sz="2221">
              <a:solidFill>
                <a:srgbClr val="000000"/>
              </a:solidFill>
              <a:latin typeface="Calibri (MS)"/>
              <a:ea typeface="Calibri (MS)"/>
              <a:cs typeface="Calibri (MS)"/>
              <a:sym typeface="Calibri (MS)"/>
            </a:endParaRPr>
          </a:p>
          <a:p>
            <a:pPr marL="479685" lvl="1" indent="-239843" algn="l">
              <a:lnSpc>
                <a:spcPts val="2688"/>
              </a:lnSpc>
              <a:buFont typeface="Arial"/>
              <a:buChar char="•"/>
            </a:pPr>
            <a:r>
              <a:rPr lang="en-US" sz="2221">
                <a:solidFill>
                  <a:srgbClr val="000000"/>
                </a:solidFill>
                <a:latin typeface="Calibri (MS)"/>
                <a:ea typeface="Calibri (MS)"/>
                <a:cs typeface="Calibri (MS)"/>
                <a:sym typeface="Calibri (MS)"/>
              </a:rPr>
              <a:t>Invitation for bids is issued</a:t>
            </a:r>
          </a:p>
          <a:p>
            <a:pPr marL="479685" lvl="1" indent="-239843" algn="l">
              <a:lnSpc>
                <a:spcPts val="2688"/>
              </a:lnSpc>
              <a:buFont typeface="Arial"/>
              <a:buChar char="•"/>
            </a:pPr>
            <a:r>
              <a:rPr lang="en-US" sz="2221">
                <a:solidFill>
                  <a:srgbClr val="000000"/>
                </a:solidFill>
                <a:latin typeface="Calibri (MS)"/>
                <a:ea typeface="Calibri (MS)"/>
                <a:cs typeface="Calibri (MS)"/>
                <a:sym typeface="Calibri (MS)"/>
              </a:rPr>
              <a:t>Public notice is required</a:t>
            </a:r>
          </a:p>
          <a:p>
            <a:pPr marL="959370" lvl="2" indent="-319790" algn="l">
              <a:lnSpc>
                <a:spcPts val="2688"/>
              </a:lnSpc>
              <a:buFont typeface="Arial"/>
              <a:buChar char="⚬"/>
            </a:pPr>
            <a:r>
              <a:rPr lang="en-US" sz="2221">
                <a:solidFill>
                  <a:srgbClr val="000000"/>
                </a:solidFill>
                <a:latin typeface="Calibri (MS)"/>
                <a:ea typeface="Calibri (MS)"/>
                <a:cs typeface="Calibri (MS)"/>
                <a:sym typeface="Calibri (MS)"/>
              </a:rPr>
              <a:t>City Website</a:t>
            </a:r>
          </a:p>
          <a:p>
            <a:pPr marL="959370" lvl="2" indent="-319790" algn="l">
              <a:lnSpc>
                <a:spcPts val="2688"/>
              </a:lnSpc>
              <a:buFont typeface="Arial"/>
              <a:buChar char="⚬"/>
            </a:pPr>
            <a:r>
              <a:rPr lang="en-US" sz="2221">
                <a:solidFill>
                  <a:srgbClr val="000000"/>
                </a:solidFill>
                <a:latin typeface="Calibri (MS)"/>
                <a:ea typeface="Calibri (MS)"/>
                <a:cs typeface="Calibri (MS)"/>
                <a:sym typeface="Calibri (MS)"/>
              </a:rPr>
              <a:t>Local Newspaper</a:t>
            </a:r>
          </a:p>
          <a:p>
            <a:pPr marL="959370" lvl="2" indent="-319790" algn="l">
              <a:lnSpc>
                <a:spcPts val="2688"/>
              </a:lnSpc>
              <a:buFont typeface="Arial"/>
              <a:buChar char="⚬"/>
            </a:pPr>
            <a:r>
              <a:rPr lang="en-US" sz="2221">
                <a:solidFill>
                  <a:srgbClr val="000000"/>
                </a:solidFill>
                <a:latin typeface="Calibri (MS)"/>
                <a:ea typeface="Calibri (MS)"/>
                <a:cs typeface="Calibri (MS)"/>
                <a:sym typeface="Calibri (MS)"/>
              </a:rPr>
              <a:t>SCBO</a:t>
            </a:r>
          </a:p>
          <a:p>
            <a:pPr marL="479685" lvl="1" indent="-239843" algn="l">
              <a:lnSpc>
                <a:spcPts val="2688"/>
              </a:lnSpc>
              <a:buFont typeface="Arial"/>
              <a:buChar char="•"/>
            </a:pPr>
            <a:r>
              <a:rPr lang="en-US" sz="2221">
                <a:solidFill>
                  <a:srgbClr val="000000"/>
                </a:solidFill>
                <a:latin typeface="Calibri (MS)"/>
                <a:ea typeface="Calibri (MS)"/>
                <a:cs typeface="Calibri (MS)"/>
                <a:sym typeface="Calibri (MS)"/>
              </a:rPr>
              <a:t>Bids are opened publicly in the presence of two or more witnesses</a:t>
            </a:r>
          </a:p>
          <a:p>
            <a:pPr marL="479685" lvl="1" indent="-239843" algn="l">
              <a:lnSpc>
                <a:spcPts val="2688"/>
              </a:lnSpc>
              <a:buFont typeface="Arial"/>
              <a:buChar char="•"/>
            </a:pPr>
            <a:r>
              <a:rPr lang="en-US" sz="2221">
                <a:solidFill>
                  <a:srgbClr val="000000"/>
                </a:solidFill>
                <a:latin typeface="Calibri (MS)"/>
                <a:ea typeface="Calibri (MS)"/>
                <a:cs typeface="Calibri (MS)"/>
                <a:sym typeface="Calibri (MS)"/>
              </a:rPr>
              <a:t>Lengthier process in general </a:t>
            </a:r>
            <a:r>
              <a:rPr lang="en-US" sz="2221" i="1">
                <a:solidFill>
                  <a:srgbClr val="000000"/>
                </a:solidFill>
                <a:latin typeface="Calibri (MS) Italics"/>
                <a:ea typeface="Calibri (MS) Italics"/>
                <a:cs typeface="Calibri (MS) Italics"/>
                <a:sym typeface="Calibri (MS) Italics"/>
              </a:rPr>
              <a:t>(guidance available upon request). </a:t>
            </a:r>
          </a:p>
          <a:p>
            <a:pPr algn="l">
              <a:lnSpc>
                <a:spcPts val="2688"/>
              </a:lnSpc>
            </a:pPr>
            <a:endParaRPr lang="en-US" sz="2221" i="1">
              <a:solidFill>
                <a:srgbClr val="000000"/>
              </a:solidFill>
              <a:latin typeface="Calibri (MS) Italics"/>
              <a:ea typeface="Calibri (MS) Italics"/>
              <a:cs typeface="Calibri (MS) Italics"/>
              <a:sym typeface="Calibri (MS) Italics"/>
            </a:endParaRPr>
          </a:p>
        </p:txBody>
      </p:sp>
      <p:sp>
        <p:nvSpPr>
          <p:cNvPr id="6" name="TextBox 6"/>
          <p:cNvSpPr txBox="1"/>
          <p:nvPr/>
        </p:nvSpPr>
        <p:spPr>
          <a:xfrm>
            <a:off x="3564872" y="730770"/>
            <a:ext cx="4436128" cy="1010330"/>
          </a:xfrm>
          <a:prstGeom prst="rect">
            <a:avLst/>
          </a:prstGeom>
        </p:spPr>
        <p:txBody>
          <a:bodyPr wrap="square" lIns="0" tIns="0" rIns="0" bIns="0" rtlCol="0" anchor="t">
            <a:spAutoFit/>
          </a:bodyPr>
          <a:lstStyle/>
          <a:p>
            <a:pPr algn="l">
              <a:lnSpc>
                <a:spcPts val="7587"/>
              </a:lnSpc>
            </a:pPr>
            <a:r>
              <a:rPr lang="en-US" sz="7587" spc="-75" dirty="0">
                <a:solidFill>
                  <a:srgbClr val="F0B410"/>
                </a:solidFill>
                <a:latin typeface="League Gothic"/>
                <a:ea typeface="League Gothic"/>
                <a:cs typeface="League Gothic"/>
                <a:sym typeface="League Gothic"/>
              </a:rPr>
              <a:t>$250,000+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258"/>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818" r="-6818"/>
            </a:stretch>
          </a:blipFill>
        </p:spPr>
        <p:txBody>
          <a:bodyPr/>
          <a:lstStyle/>
          <a:p>
            <a:endParaRPr lang="en-US" dirty="0"/>
          </a:p>
        </p:txBody>
      </p:sp>
      <p:grpSp>
        <p:nvGrpSpPr>
          <p:cNvPr id="3" name="Group 3"/>
          <p:cNvGrpSpPr/>
          <p:nvPr/>
        </p:nvGrpSpPr>
        <p:grpSpPr>
          <a:xfrm rot="-5400000">
            <a:off x="5632446" y="630533"/>
            <a:ext cx="446299" cy="12923035"/>
            <a:chOff x="0" y="0"/>
            <a:chExt cx="226256" cy="6551456"/>
          </a:xfrm>
        </p:grpSpPr>
        <p:sp>
          <p:nvSpPr>
            <p:cNvPr id="4" name="Freeform 4"/>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5" name="TextBox 5"/>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8" name="TextBox 8"/>
          <p:cNvSpPr txBox="1"/>
          <p:nvPr/>
        </p:nvSpPr>
        <p:spPr>
          <a:xfrm>
            <a:off x="756267" y="1055841"/>
            <a:ext cx="7715208" cy="713368"/>
          </a:xfrm>
          <a:prstGeom prst="rect">
            <a:avLst/>
          </a:prstGeom>
        </p:spPr>
        <p:txBody>
          <a:bodyPr lIns="0" tIns="0" rIns="0" bIns="0" rtlCol="0" anchor="t">
            <a:spAutoFit/>
          </a:bodyPr>
          <a:lstStyle/>
          <a:p>
            <a:pPr algn="ctr">
              <a:lnSpc>
                <a:spcPts val="2822"/>
              </a:lnSpc>
            </a:pPr>
            <a:r>
              <a:rPr lang="en-US" sz="2016" b="1" dirty="0">
                <a:solidFill>
                  <a:srgbClr val="000000"/>
                </a:solidFill>
                <a:latin typeface="Canva Sans Bold"/>
                <a:ea typeface="Canva Sans Bold"/>
                <a:cs typeface="Canva Sans Bold"/>
                <a:sym typeface="Canva Sans Bold"/>
              </a:rPr>
              <a:t>For extra review, check out the following slides for sample scenarios and a decision matrix.</a:t>
            </a:r>
          </a:p>
        </p:txBody>
      </p:sp>
      <p:sp>
        <p:nvSpPr>
          <p:cNvPr id="9" name="Freeform 9"/>
          <p:cNvSpPr/>
          <p:nvPr/>
        </p:nvSpPr>
        <p:spPr>
          <a:xfrm>
            <a:off x="2663151" y="2630953"/>
            <a:ext cx="3901440" cy="24384"/>
          </a:xfrm>
          <a:custGeom>
            <a:avLst/>
            <a:gdLst/>
            <a:ahLst/>
            <a:cxnLst/>
            <a:rect l="l" t="t" r="r" b="b"/>
            <a:pathLst>
              <a:path w="3901440" h="24384">
                <a:moveTo>
                  <a:pt x="0" y="0"/>
                </a:moveTo>
                <a:lnTo>
                  <a:pt x="3901440" y="0"/>
                </a:lnTo>
                <a:lnTo>
                  <a:pt x="3901440" y="24384"/>
                </a:lnTo>
                <a:lnTo>
                  <a:pt x="0" y="24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a:hlinkClick r:id="rId2" tooltip="https://www.cityofandersonsc.com/wp-content/uploads/2024/08/Procurement-Code-July-2024.pdf"/>
          </p:cNvPr>
          <p:cNvSpPr/>
          <p:nvPr/>
        </p:nvSpPr>
        <p:spPr>
          <a:xfrm>
            <a:off x="6518741" y="2508805"/>
            <a:ext cx="1908197" cy="2649108"/>
          </a:xfrm>
          <a:custGeom>
            <a:avLst/>
            <a:gdLst/>
            <a:ahLst/>
            <a:cxnLst/>
            <a:rect l="l" t="t" r="r" b="b"/>
            <a:pathLst>
              <a:path w="1908197" h="2649108">
                <a:moveTo>
                  <a:pt x="0" y="0"/>
                </a:moveTo>
                <a:lnTo>
                  <a:pt x="1908197" y="0"/>
                </a:lnTo>
                <a:lnTo>
                  <a:pt x="1908197" y="2649108"/>
                </a:lnTo>
                <a:lnTo>
                  <a:pt x="0" y="2649108"/>
                </a:lnTo>
                <a:lnTo>
                  <a:pt x="0" y="0"/>
                </a:lnTo>
                <a:close/>
              </a:path>
            </a:pathLst>
          </a:custGeom>
          <a:blipFill>
            <a:blip r:embed="rId3"/>
            <a:stretch>
              <a:fillRect/>
            </a:stretch>
          </a:blipFill>
        </p:spPr>
        <p:txBody>
          <a:bodyPr/>
          <a:lstStyle/>
          <a:p>
            <a:endParaRPr lang="en-US"/>
          </a:p>
        </p:txBody>
      </p:sp>
      <p:sp>
        <p:nvSpPr>
          <p:cNvPr id="6" name="Freeform 6">
            <a:hlinkClick r:id="rId2" tooltip="https://www.cityofandersonsc.com/wp-content/uploads/2024/08/Procurement-Code-July-2024.pdf"/>
          </p:cNvPr>
          <p:cNvSpPr/>
          <p:nvPr/>
        </p:nvSpPr>
        <p:spPr>
          <a:xfrm>
            <a:off x="6169631" y="1772329"/>
            <a:ext cx="2548716" cy="3602425"/>
          </a:xfrm>
          <a:custGeom>
            <a:avLst/>
            <a:gdLst/>
            <a:ahLst/>
            <a:cxnLst/>
            <a:rect l="l" t="t" r="r" b="b"/>
            <a:pathLst>
              <a:path w="2548716" h="3602425">
                <a:moveTo>
                  <a:pt x="0" y="0"/>
                </a:moveTo>
                <a:lnTo>
                  <a:pt x="2548716" y="0"/>
                </a:lnTo>
                <a:lnTo>
                  <a:pt x="2548716" y="3602425"/>
                </a:lnTo>
                <a:lnTo>
                  <a:pt x="0" y="360242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54247" y="193040"/>
            <a:ext cx="9022080" cy="962660"/>
          </a:xfrm>
          <a:prstGeom prst="rect">
            <a:avLst/>
          </a:prstGeom>
        </p:spPr>
        <p:txBody>
          <a:bodyPr lIns="0" tIns="0" rIns="0" bIns="0" rtlCol="0" anchor="t">
            <a:spAutoFit/>
          </a:bodyPr>
          <a:lstStyle/>
          <a:p>
            <a:pPr algn="l">
              <a:lnSpc>
                <a:spcPts val="7840"/>
              </a:lnSpc>
            </a:pPr>
            <a:r>
              <a:rPr lang="en-US" sz="5600" spc="280">
                <a:solidFill>
                  <a:srgbClr val="F0B410"/>
                </a:solidFill>
                <a:latin typeface="League Gothic"/>
                <a:ea typeface="League Gothic"/>
                <a:cs typeface="League Gothic"/>
                <a:sym typeface="League Gothic"/>
              </a:rPr>
              <a:t>SUMMARY OF CHANGES FY25</a:t>
            </a:r>
          </a:p>
        </p:txBody>
      </p:sp>
      <p:sp>
        <p:nvSpPr>
          <p:cNvPr id="8" name="TextBox 8"/>
          <p:cNvSpPr txBox="1"/>
          <p:nvPr/>
        </p:nvSpPr>
        <p:spPr>
          <a:xfrm>
            <a:off x="783834" y="1753279"/>
            <a:ext cx="4874621" cy="3759365"/>
          </a:xfrm>
          <a:prstGeom prst="rect">
            <a:avLst/>
          </a:prstGeom>
        </p:spPr>
        <p:txBody>
          <a:bodyPr lIns="0" tIns="0" rIns="0" bIns="0" rtlCol="0" anchor="t">
            <a:spAutoFit/>
          </a:bodyPr>
          <a:lstStyle/>
          <a:p>
            <a:pPr marL="395094" lvl="1" indent="-197547" algn="l">
              <a:lnSpc>
                <a:spcPts val="1994"/>
              </a:lnSpc>
              <a:buFont typeface="Arial"/>
              <a:buChar char="•"/>
            </a:pPr>
            <a:r>
              <a:rPr lang="en-US" sz="1829">
                <a:solidFill>
                  <a:srgbClr val="006956"/>
                </a:solidFill>
                <a:latin typeface="Calibri (MS)"/>
                <a:ea typeface="Calibri (MS)"/>
                <a:cs typeface="Calibri (MS)"/>
                <a:sym typeface="Calibri (MS)"/>
              </a:rPr>
              <a:t>Updated dollar limits  (details on next slide)</a:t>
            </a:r>
          </a:p>
          <a:p>
            <a:pPr algn="l">
              <a:lnSpc>
                <a:spcPts val="1994"/>
              </a:lnSpc>
            </a:pPr>
            <a:endParaRPr lang="en-US" sz="1829">
              <a:solidFill>
                <a:srgbClr val="006956"/>
              </a:solidFill>
              <a:latin typeface="Calibri (MS)"/>
              <a:ea typeface="Calibri (MS)"/>
              <a:cs typeface="Calibri (MS)"/>
              <a:sym typeface="Calibri (MS)"/>
            </a:endParaRPr>
          </a:p>
          <a:p>
            <a:pPr marL="395094" lvl="1" indent="-197547" algn="l">
              <a:lnSpc>
                <a:spcPts val="1994"/>
              </a:lnSpc>
              <a:buFont typeface="Arial"/>
              <a:buChar char="•"/>
            </a:pPr>
            <a:r>
              <a:rPr lang="en-US" sz="1829">
                <a:solidFill>
                  <a:srgbClr val="006956"/>
                </a:solidFill>
                <a:latin typeface="Calibri (MS)"/>
                <a:ea typeface="Calibri (MS)"/>
                <a:cs typeface="Calibri (MS)"/>
                <a:sym typeface="Calibri (MS)"/>
              </a:rPr>
              <a:t>Added appendix for Federal Provisions applicable to federally funded projects. Vendors must comply with specific clauses or certifications. Refer to this document to identify and include the relevant provisions in the RFP and any resulting contract.</a:t>
            </a:r>
          </a:p>
          <a:p>
            <a:pPr algn="l">
              <a:lnSpc>
                <a:spcPts val="1994"/>
              </a:lnSpc>
            </a:pPr>
            <a:endParaRPr lang="en-US" sz="1829">
              <a:solidFill>
                <a:srgbClr val="006956"/>
              </a:solidFill>
              <a:latin typeface="Calibri (MS)"/>
              <a:ea typeface="Calibri (MS)"/>
              <a:cs typeface="Calibri (MS)"/>
              <a:sym typeface="Calibri (MS)"/>
            </a:endParaRPr>
          </a:p>
          <a:p>
            <a:pPr marL="395094" lvl="1" indent="-197547" algn="l">
              <a:lnSpc>
                <a:spcPts val="1994"/>
              </a:lnSpc>
              <a:buFont typeface="Arial"/>
              <a:buChar char="•"/>
            </a:pPr>
            <a:r>
              <a:rPr lang="en-US" sz="1829">
                <a:solidFill>
                  <a:srgbClr val="006956"/>
                </a:solidFill>
                <a:latin typeface="Calibri (MS)"/>
                <a:ea typeface="Calibri (MS)"/>
                <a:cs typeface="Calibri (MS)"/>
                <a:sym typeface="Calibri (MS)"/>
              </a:rPr>
              <a:t>Cooperative Purchasing - The City may engage in cooperative purchasing with other governmental entities, as permitted by South Carolina law. </a:t>
            </a:r>
          </a:p>
          <a:p>
            <a:pPr algn="l">
              <a:lnSpc>
                <a:spcPts val="1994"/>
              </a:lnSpc>
            </a:pPr>
            <a:endParaRPr lang="en-US" sz="1829">
              <a:solidFill>
                <a:srgbClr val="006956"/>
              </a:solidFill>
              <a:latin typeface="Calibri (MS)"/>
              <a:ea typeface="Calibri (MS)"/>
              <a:cs typeface="Calibri (MS)"/>
              <a:sym typeface="Calibri (MS)"/>
            </a:endParaRPr>
          </a:p>
          <a:p>
            <a:pPr algn="l">
              <a:lnSpc>
                <a:spcPts val="1994"/>
              </a:lnSpc>
            </a:pPr>
            <a:endParaRPr lang="en-US" sz="1829">
              <a:solidFill>
                <a:srgbClr val="006956"/>
              </a:solidFill>
              <a:latin typeface="Calibri (MS)"/>
              <a:ea typeface="Calibri (MS)"/>
              <a:cs typeface="Calibri (MS)"/>
              <a:sym typeface="Calibri (MS)"/>
            </a:endParaRPr>
          </a:p>
        </p:txBody>
      </p:sp>
      <p:sp>
        <p:nvSpPr>
          <p:cNvPr id="9" name="TextBox 9"/>
          <p:cNvSpPr txBox="1"/>
          <p:nvPr/>
        </p:nvSpPr>
        <p:spPr>
          <a:xfrm>
            <a:off x="5932224" y="5474235"/>
            <a:ext cx="3023529" cy="250163"/>
          </a:xfrm>
          <a:prstGeom prst="rect">
            <a:avLst/>
          </a:prstGeom>
        </p:spPr>
        <p:txBody>
          <a:bodyPr lIns="0" tIns="0" rIns="0" bIns="0" rtlCol="0" anchor="t">
            <a:spAutoFit/>
          </a:bodyPr>
          <a:lstStyle/>
          <a:p>
            <a:pPr algn="ctr">
              <a:lnSpc>
                <a:spcPts val="1088"/>
              </a:lnSpc>
            </a:pPr>
            <a:r>
              <a:rPr lang="en-US" sz="566" spc="56">
                <a:solidFill>
                  <a:srgbClr val="000000"/>
                </a:solidFill>
                <a:latin typeface="Public Sans"/>
                <a:ea typeface="Public Sans"/>
                <a:cs typeface="Public Sans"/>
                <a:sym typeface="Public Sans"/>
              </a:rPr>
              <a:t>CLICK THE DOCUMENT IMAGE TO VIEW  UPDATED VERSION IN PDF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598470" y="656555"/>
            <a:ext cx="9155130" cy="743914"/>
          </a:xfrm>
          <a:prstGeom prst="rect">
            <a:avLst/>
          </a:prstGeom>
        </p:spPr>
        <p:txBody>
          <a:bodyPr lIns="0" tIns="0" rIns="0" bIns="0" rtlCol="0" anchor="t">
            <a:spAutoFit/>
          </a:bodyPr>
          <a:lstStyle/>
          <a:p>
            <a:pPr algn="l">
              <a:lnSpc>
                <a:spcPts val="5662"/>
              </a:lnSpc>
            </a:pPr>
            <a:r>
              <a:rPr lang="en-US" sz="5662" spc="-56">
                <a:solidFill>
                  <a:srgbClr val="F0B410"/>
                </a:solidFill>
                <a:latin typeface="League Gothic"/>
                <a:ea typeface="League Gothic"/>
                <a:cs typeface="League Gothic"/>
                <a:sym typeface="League Gothic"/>
              </a:rPr>
              <a:t>SCENARIO #1</a:t>
            </a:r>
          </a:p>
        </p:txBody>
      </p:sp>
      <p:sp>
        <p:nvSpPr>
          <p:cNvPr id="6" name="TextBox 6"/>
          <p:cNvSpPr txBox="1"/>
          <p:nvPr/>
        </p:nvSpPr>
        <p:spPr>
          <a:xfrm>
            <a:off x="1121793" y="2046999"/>
            <a:ext cx="6671256" cy="3296733"/>
          </a:xfrm>
          <a:prstGeom prst="rect">
            <a:avLst/>
          </a:prstGeom>
        </p:spPr>
        <p:txBody>
          <a:bodyPr lIns="0" tIns="0" rIns="0" bIns="0" rtlCol="0" anchor="t">
            <a:spAutoFit/>
          </a:bodyPr>
          <a:lstStyle/>
          <a:p>
            <a:pPr algn="l">
              <a:lnSpc>
                <a:spcPts val="2753"/>
              </a:lnSpc>
              <a:spcBef>
                <a:spcPct val="0"/>
              </a:spcBef>
            </a:pPr>
            <a:r>
              <a:rPr lang="en-US" sz="1966" spc="196">
                <a:solidFill>
                  <a:srgbClr val="000000"/>
                </a:solidFill>
                <a:latin typeface="Calibri (MS)"/>
                <a:ea typeface="Calibri (MS)"/>
                <a:cs typeface="Calibri (MS)"/>
                <a:sym typeface="Calibri (MS)"/>
              </a:rPr>
              <a:t>An invoice is received for $15,000. It will be paid in multiple draws. The vendor is on the engineer on-call list so it does not need to be bid. Should a PO still be used?</a:t>
            </a:r>
          </a:p>
          <a:p>
            <a:pPr algn="l">
              <a:lnSpc>
                <a:spcPts val="2753"/>
              </a:lnSpc>
              <a:spcBef>
                <a:spcPct val="0"/>
              </a:spcBef>
            </a:pPr>
            <a:endParaRPr lang="en-US" sz="1966" spc="196">
              <a:solidFill>
                <a:srgbClr val="000000"/>
              </a:solidFill>
              <a:latin typeface="Calibri (MS)"/>
              <a:ea typeface="Calibri (MS)"/>
              <a:cs typeface="Calibri (MS)"/>
              <a:sym typeface="Calibri (MS)"/>
            </a:endParaRPr>
          </a:p>
          <a:p>
            <a:pPr algn="l">
              <a:lnSpc>
                <a:spcPts val="1353"/>
              </a:lnSpc>
              <a:spcBef>
                <a:spcPct val="0"/>
              </a:spcBef>
            </a:pPr>
            <a:endParaRPr lang="en-US" sz="1966" spc="196">
              <a:solidFill>
                <a:srgbClr val="000000"/>
              </a:solidFill>
              <a:latin typeface="Calibri (MS)"/>
              <a:ea typeface="Calibri (MS)"/>
              <a:cs typeface="Calibri (MS)"/>
              <a:sym typeface="Calibri (MS)"/>
            </a:endParaRPr>
          </a:p>
          <a:p>
            <a:pPr algn="l">
              <a:lnSpc>
                <a:spcPts val="2753"/>
              </a:lnSpc>
              <a:spcBef>
                <a:spcPct val="0"/>
              </a:spcBef>
            </a:pPr>
            <a:r>
              <a:rPr lang="en-US" sz="1966" b="1" spc="196">
                <a:solidFill>
                  <a:srgbClr val="006251"/>
                </a:solidFill>
                <a:latin typeface="Calibri (MS) Bold"/>
                <a:ea typeface="Calibri (MS) Bold"/>
                <a:cs typeface="Calibri (MS) Bold"/>
                <a:sym typeface="Calibri (MS) Bold"/>
              </a:rPr>
              <a:t>YES; this helps us follow payment history (on the blue sheet) and ensures the funds are encumbered although the contract is not to be paid all at once. </a:t>
            </a:r>
          </a:p>
          <a:p>
            <a:pPr algn="l">
              <a:lnSpc>
                <a:spcPts val="1213"/>
              </a:lnSpc>
              <a:spcBef>
                <a:spcPct val="0"/>
              </a:spcBef>
            </a:pPr>
            <a:endParaRPr lang="en-US" sz="1966" b="1" spc="196">
              <a:solidFill>
                <a:srgbClr val="006251"/>
              </a:solidFill>
              <a:latin typeface="Calibri (MS) Bold"/>
              <a:ea typeface="Calibri (MS) Bold"/>
              <a:cs typeface="Calibri (MS) Bold"/>
              <a:sym typeface="Calibri (MS) Bold"/>
            </a:endParaRPr>
          </a:p>
          <a:p>
            <a:pPr algn="l">
              <a:lnSpc>
                <a:spcPts val="1213"/>
              </a:lnSpc>
              <a:spcBef>
                <a:spcPct val="0"/>
              </a:spcBef>
            </a:pPr>
            <a:endParaRPr lang="en-US" sz="1966" b="1" spc="196">
              <a:solidFill>
                <a:srgbClr val="006251"/>
              </a:solidFill>
              <a:latin typeface="Calibri (MS) Bold"/>
              <a:ea typeface="Calibri (MS) Bold"/>
              <a:cs typeface="Calibri (MS) Bold"/>
              <a:sym typeface="Calibri (M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1034470" y="1403188"/>
            <a:ext cx="6774287" cy="3998063"/>
          </a:xfrm>
          <a:prstGeom prst="rect">
            <a:avLst/>
          </a:prstGeom>
        </p:spPr>
        <p:txBody>
          <a:bodyPr lIns="0" tIns="0" rIns="0" bIns="0" rtlCol="0" anchor="t">
            <a:spAutoFit/>
          </a:bodyPr>
          <a:lstStyle/>
          <a:p>
            <a:pPr algn="l">
              <a:lnSpc>
                <a:spcPts val="2753"/>
              </a:lnSpc>
              <a:spcBef>
                <a:spcPct val="0"/>
              </a:spcBef>
            </a:pPr>
            <a:endParaRPr/>
          </a:p>
          <a:p>
            <a:pPr algn="l">
              <a:lnSpc>
                <a:spcPts val="1213"/>
              </a:lnSpc>
              <a:spcBef>
                <a:spcPct val="0"/>
              </a:spcBef>
            </a:pPr>
            <a:endParaRPr/>
          </a:p>
          <a:p>
            <a:pPr algn="l">
              <a:lnSpc>
                <a:spcPts val="1213"/>
              </a:lnSpc>
              <a:spcBef>
                <a:spcPct val="0"/>
              </a:spcBef>
            </a:pPr>
            <a:endParaRPr/>
          </a:p>
          <a:p>
            <a:pPr algn="l">
              <a:lnSpc>
                <a:spcPts val="2753"/>
              </a:lnSpc>
              <a:spcBef>
                <a:spcPct val="0"/>
              </a:spcBef>
            </a:pPr>
            <a:r>
              <a:rPr lang="en-US" sz="1966" spc="196">
                <a:solidFill>
                  <a:srgbClr val="000000"/>
                </a:solidFill>
                <a:latin typeface="Calibri (MS)"/>
                <a:ea typeface="Calibri (MS)"/>
                <a:cs typeface="Calibri (MS)"/>
                <a:sym typeface="Calibri (MS)"/>
              </a:rPr>
              <a:t>An invoice is received for $10,500 for an annual maintenance contract renewal. It will be paid all at once. Should a large PO be used?</a:t>
            </a:r>
          </a:p>
          <a:p>
            <a:pPr algn="l">
              <a:lnSpc>
                <a:spcPts val="2753"/>
              </a:lnSpc>
              <a:spcBef>
                <a:spcPct val="0"/>
              </a:spcBef>
            </a:pPr>
            <a:endParaRPr lang="en-US" sz="1966" spc="196">
              <a:solidFill>
                <a:srgbClr val="000000"/>
              </a:solidFill>
              <a:latin typeface="Calibri (MS)"/>
              <a:ea typeface="Calibri (MS)"/>
              <a:cs typeface="Calibri (MS)"/>
              <a:sym typeface="Calibri (MS)"/>
            </a:endParaRPr>
          </a:p>
          <a:p>
            <a:pPr algn="l">
              <a:lnSpc>
                <a:spcPts val="1213"/>
              </a:lnSpc>
              <a:spcBef>
                <a:spcPct val="0"/>
              </a:spcBef>
            </a:pPr>
            <a:endParaRPr lang="en-US" sz="1966" spc="196">
              <a:solidFill>
                <a:srgbClr val="000000"/>
              </a:solidFill>
              <a:latin typeface="Calibri (MS)"/>
              <a:ea typeface="Calibri (MS)"/>
              <a:cs typeface="Calibri (MS)"/>
              <a:sym typeface="Calibri (MS)"/>
            </a:endParaRPr>
          </a:p>
          <a:p>
            <a:pPr algn="l">
              <a:lnSpc>
                <a:spcPts val="2753"/>
              </a:lnSpc>
              <a:spcBef>
                <a:spcPct val="0"/>
              </a:spcBef>
            </a:pPr>
            <a:r>
              <a:rPr lang="en-US" sz="1966" b="1" spc="196">
                <a:solidFill>
                  <a:srgbClr val="006956"/>
                </a:solidFill>
                <a:latin typeface="Calibri (MS) Bold"/>
                <a:ea typeface="Calibri (MS) Bold"/>
                <a:cs typeface="Calibri (MS) Bold"/>
                <a:sym typeface="Calibri (MS) Bold"/>
              </a:rPr>
              <a:t>Not necessarily.  Check requisition is permitted for certain exemptions that would otherwise trigger the $10,000+ PO rule.  (p. 7 of code)</a:t>
            </a:r>
          </a:p>
          <a:p>
            <a:pPr algn="l">
              <a:lnSpc>
                <a:spcPts val="1913"/>
              </a:lnSpc>
              <a:spcBef>
                <a:spcPct val="0"/>
              </a:spcBef>
            </a:pPr>
            <a:endParaRPr lang="en-US" sz="1966" b="1" spc="196">
              <a:solidFill>
                <a:srgbClr val="006956"/>
              </a:solidFill>
              <a:latin typeface="Calibri (MS) Bold"/>
              <a:ea typeface="Calibri (MS) Bold"/>
              <a:cs typeface="Calibri (MS) Bold"/>
              <a:sym typeface="Calibri (MS) Bold"/>
            </a:endParaRPr>
          </a:p>
          <a:p>
            <a:pPr algn="l">
              <a:lnSpc>
                <a:spcPts val="1213"/>
              </a:lnSpc>
              <a:spcBef>
                <a:spcPct val="0"/>
              </a:spcBef>
            </a:pPr>
            <a:endParaRPr lang="en-US" sz="1966" b="1" spc="196">
              <a:solidFill>
                <a:srgbClr val="006956"/>
              </a:solidFill>
              <a:latin typeface="Calibri (MS) Bold"/>
              <a:ea typeface="Calibri (MS) Bold"/>
              <a:cs typeface="Calibri (MS) Bold"/>
              <a:sym typeface="Calibri (MS) Bold"/>
            </a:endParaRPr>
          </a:p>
          <a:p>
            <a:pPr algn="l">
              <a:lnSpc>
                <a:spcPts val="2753"/>
              </a:lnSpc>
              <a:spcBef>
                <a:spcPct val="0"/>
              </a:spcBef>
            </a:pPr>
            <a:endParaRPr lang="en-US" sz="1966" b="1" spc="196">
              <a:solidFill>
                <a:srgbClr val="006956"/>
              </a:solidFill>
              <a:latin typeface="Calibri (MS) Bold"/>
              <a:ea typeface="Calibri (MS) Bold"/>
              <a:cs typeface="Calibri (MS) Bold"/>
              <a:sym typeface="Calibri (MS) Bold"/>
            </a:endParaRPr>
          </a:p>
        </p:txBody>
      </p:sp>
      <p:sp>
        <p:nvSpPr>
          <p:cNvPr id="6" name="TextBox 6"/>
          <p:cNvSpPr txBox="1"/>
          <p:nvPr/>
        </p:nvSpPr>
        <p:spPr>
          <a:xfrm>
            <a:off x="598470" y="656555"/>
            <a:ext cx="9155130" cy="743914"/>
          </a:xfrm>
          <a:prstGeom prst="rect">
            <a:avLst/>
          </a:prstGeom>
        </p:spPr>
        <p:txBody>
          <a:bodyPr lIns="0" tIns="0" rIns="0" bIns="0" rtlCol="0" anchor="t">
            <a:spAutoFit/>
          </a:bodyPr>
          <a:lstStyle/>
          <a:p>
            <a:pPr algn="l">
              <a:lnSpc>
                <a:spcPts val="5662"/>
              </a:lnSpc>
            </a:pPr>
            <a:r>
              <a:rPr lang="en-US" sz="5662" spc="-56">
                <a:solidFill>
                  <a:srgbClr val="F0B410"/>
                </a:solidFill>
                <a:latin typeface="League Gothic"/>
                <a:ea typeface="League Gothic"/>
                <a:cs typeface="League Gothic"/>
                <a:sym typeface="League Gothic"/>
              </a:rPr>
              <a:t>SCENARIO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1299253" y="1314743"/>
            <a:ext cx="7003284" cy="4647042"/>
          </a:xfrm>
          <a:prstGeom prst="rect">
            <a:avLst/>
          </a:prstGeom>
        </p:spPr>
        <p:txBody>
          <a:bodyPr lIns="0" tIns="0" rIns="0" bIns="0" rtlCol="0" anchor="t">
            <a:spAutoFit/>
          </a:bodyPr>
          <a:lstStyle/>
          <a:p>
            <a:pPr algn="l">
              <a:lnSpc>
                <a:spcPts val="2613"/>
              </a:lnSpc>
              <a:spcBef>
                <a:spcPct val="0"/>
              </a:spcBef>
            </a:pPr>
            <a:endParaRPr/>
          </a:p>
          <a:p>
            <a:pPr algn="l">
              <a:lnSpc>
                <a:spcPts val="1073"/>
              </a:lnSpc>
              <a:spcBef>
                <a:spcPct val="0"/>
              </a:spcBef>
            </a:pPr>
            <a:endParaRPr/>
          </a:p>
          <a:p>
            <a:pPr algn="l">
              <a:lnSpc>
                <a:spcPts val="2613"/>
              </a:lnSpc>
              <a:spcBef>
                <a:spcPct val="0"/>
              </a:spcBef>
            </a:pPr>
            <a:r>
              <a:rPr lang="en-US" sz="1866" spc="186">
                <a:solidFill>
                  <a:srgbClr val="000000"/>
                </a:solidFill>
                <a:latin typeface="Calibri (MS)"/>
                <a:ea typeface="Calibri (MS)"/>
                <a:cs typeface="Calibri (MS)"/>
                <a:sym typeface="Calibri (MS)"/>
              </a:rPr>
              <a:t>An invoice is received for $25,000 for materials/supplies and payment is expected in one transaction.  The provider is justifiably sole source.  Should a large PO still be used?</a:t>
            </a:r>
          </a:p>
          <a:p>
            <a:pPr algn="l">
              <a:lnSpc>
                <a:spcPts val="1073"/>
              </a:lnSpc>
              <a:spcBef>
                <a:spcPct val="0"/>
              </a:spcBef>
            </a:pPr>
            <a:endParaRPr lang="en-US" sz="1866" spc="186">
              <a:solidFill>
                <a:srgbClr val="000000"/>
              </a:solidFill>
              <a:latin typeface="Calibri (MS)"/>
              <a:ea typeface="Calibri (MS)"/>
              <a:cs typeface="Calibri (MS)"/>
              <a:sym typeface="Calibri (MS)"/>
            </a:endParaRPr>
          </a:p>
          <a:p>
            <a:pPr algn="l">
              <a:lnSpc>
                <a:spcPts val="2613"/>
              </a:lnSpc>
              <a:spcBef>
                <a:spcPct val="0"/>
              </a:spcBef>
            </a:pPr>
            <a:endParaRPr lang="en-US" sz="1866" spc="186">
              <a:solidFill>
                <a:srgbClr val="000000"/>
              </a:solidFill>
              <a:latin typeface="Calibri (MS)"/>
              <a:ea typeface="Calibri (MS)"/>
              <a:cs typeface="Calibri (MS)"/>
              <a:sym typeface="Calibri (MS)"/>
            </a:endParaRPr>
          </a:p>
          <a:p>
            <a:pPr algn="l">
              <a:lnSpc>
                <a:spcPts val="2613"/>
              </a:lnSpc>
              <a:spcBef>
                <a:spcPct val="0"/>
              </a:spcBef>
            </a:pPr>
            <a:r>
              <a:rPr lang="en-US" sz="1866" b="1" spc="186">
                <a:solidFill>
                  <a:srgbClr val="006251"/>
                </a:solidFill>
                <a:latin typeface="Calibri (MS) Bold"/>
                <a:ea typeface="Calibri (MS) Bold"/>
                <a:cs typeface="Calibri (MS) Bold"/>
                <a:sym typeface="Calibri (MS) Bold"/>
              </a:rPr>
              <a:t>Though there are few </a:t>
            </a:r>
            <a:r>
              <a:rPr lang="en-US" sz="1866" b="1" u="sng" spc="186">
                <a:solidFill>
                  <a:srgbClr val="006251"/>
                </a:solidFill>
                <a:latin typeface="Calibri (MS) Bold"/>
                <a:ea typeface="Calibri (MS) Bold"/>
                <a:cs typeface="Calibri (MS) Bold"/>
                <a:sym typeface="Calibri (MS) Bold"/>
              </a:rPr>
              <a:t>explicit exceptions</a:t>
            </a:r>
            <a:r>
              <a:rPr lang="en-US" sz="1866" b="1" spc="186">
                <a:solidFill>
                  <a:srgbClr val="006251"/>
                </a:solidFill>
                <a:latin typeface="Calibri (MS) Bold"/>
                <a:ea typeface="Calibri (MS) Bold"/>
                <a:cs typeface="Calibri (MS) Bold"/>
                <a:sym typeface="Calibri (MS) Bold"/>
              </a:rPr>
              <a:t>, YES.  </a:t>
            </a:r>
          </a:p>
          <a:p>
            <a:pPr algn="l">
              <a:lnSpc>
                <a:spcPts val="2613"/>
              </a:lnSpc>
              <a:spcBef>
                <a:spcPct val="0"/>
              </a:spcBef>
            </a:pPr>
            <a:endParaRPr lang="en-US" sz="1866" b="1" spc="186">
              <a:solidFill>
                <a:srgbClr val="006251"/>
              </a:solidFill>
              <a:latin typeface="Calibri (MS) Bold"/>
              <a:ea typeface="Calibri (MS) Bold"/>
              <a:cs typeface="Calibri (MS) Bold"/>
              <a:sym typeface="Calibri (MS) Bold"/>
            </a:endParaRPr>
          </a:p>
          <a:p>
            <a:pPr algn="l">
              <a:lnSpc>
                <a:spcPts val="2613"/>
              </a:lnSpc>
              <a:spcBef>
                <a:spcPct val="0"/>
              </a:spcBef>
            </a:pPr>
            <a:r>
              <a:rPr lang="en-US" sz="1866" b="1" spc="186">
                <a:solidFill>
                  <a:srgbClr val="006251"/>
                </a:solidFill>
                <a:latin typeface="Calibri (MS) Bold"/>
                <a:ea typeface="Calibri (MS) Bold"/>
                <a:cs typeface="Calibri (MS) Bold"/>
                <a:sym typeface="Calibri (MS) Bold"/>
              </a:rPr>
              <a:t>While exempt from bidding requirements, these purchases require a large purchase order number from Finance (p. 19 of code) with sole source documentation.</a:t>
            </a:r>
          </a:p>
          <a:p>
            <a:pPr algn="l">
              <a:lnSpc>
                <a:spcPts val="2613"/>
              </a:lnSpc>
              <a:spcBef>
                <a:spcPct val="0"/>
              </a:spcBef>
            </a:pPr>
            <a:endParaRPr lang="en-US" sz="1866" b="1" spc="186">
              <a:solidFill>
                <a:srgbClr val="006251"/>
              </a:solidFill>
              <a:latin typeface="Calibri (MS) Bold"/>
              <a:ea typeface="Calibri (MS) Bold"/>
              <a:cs typeface="Calibri (MS) Bold"/>
              <a:sym typeface="Calibri (MS) Bold"/>
            </a:endParaRPr>
          </a:p>
          <a:p>
            <a:pPr algn="ctr">
              <a:lnSpc>
                <a:spcPts val="1913"/>
              </a:lnSpc>
              <a:spcBef>
                <a:spcPct val="0"/>
              </a:spcBef>
            </a:pPr>
            <a:r>
              <a:rPr lang="en-US" sz="1366" i="1" spc="136">
                <a:solidFill>
                  <a:srgbClr val="006251"/>
                </a:solidFill>
                <a:latin typeface="Calibri (MS) Italics"/>
                <a:ea typeface="Calibri (MS) Italics"/>
                <a:cs typeface="Calibri (MS) Italics"/>
                <a:sym typeface="Calibri (MS) Italics"/>
              </a:rPr>
              <a:t>Good rule of thumb; unless you’ve been told otherwise by Brittney or Margot, default to a large PO.  </a:t>
            </a:r>
          </a:p>
          <a:p>
            <a:pPr algn="l">
              <a:lnSpc>
                <a:spcPts val="2613"/>
              </a:lnSpc>
              <a:spcBef>
                <a:spcPct val="0"/>
              </a:spcBef>
            </a:pPr>
            <a:endParaRPr lang="en-US" sz="1366" i="1" spc="136">
              <a:solidFill>
                <a:srgbClr val="006251"/>
              </a:solidFill>
              <a:latin typeface="Calibri (MS) Italics"/>
              <a:ea typeface="Calibri (MS) Italics"/>
              <a:cs typeface="Calibri (MS) Italics"/>
              <a:sym typeface="Calibri (MS) Italics"/>
            </a:endParaRPr>
          </a:p>
        </p:txBody>
      </p:sp>
      <p:sp>
        <p:nvSpPr>
          <p:cNvPr id="6" name="TextBox 6"/>
          <p:cNvSpPr txBox="1"/>
          <p:nvPr/>
        </p:nvSpPr>
        <p:spPr>
          <a:xfrm>
            <a:off x="598470" y="656555"/>
            <a:ext cx="9155130" cy="743914"/>
          </a:xfrm>
          <a:prstGeom prst="rect">
            <a:avLst/>
          </a:prstGeom>
        </p:spPr>
        <p:txBody>
          <a:bodyPr lIns="0" tIns="0" rIns="0" bIns="0" rtlCol="0" anchor="t">
            <a:spAutoFit/>
          </a:bodyPr>
          <a:lstStyle/>
          <a:p>
            <a:pPr algn="l">
              <a:lnSpc>
                <a:spcPts val="5662"/>
              </a:lnSpc>
            </a:pPr>
            <a:r>
              <a:rPr lang="en-US" sz="5662" spc="-56">
                <a:solidFill>
                  <a:srgbClr val="F0B410"/>
                </a:solidFill>
                <a:latin typeface="League Gothic"/>
                <a:ea typeface="League Gothic"/>
                <a:cs typeface="League Gothic"/>
                <a:sym typeface="League Gothic"/>
              </a:rPr>
              <a:t>SCENARIO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7796638" y="3857306"/>
            <a:ext cx="1706637" cy="2726374"/>
          </a:xfrm>
          <a:custGeom>
            <a:avLst/>
            <a:gdLst/>
            <a:ahLst/>
            <a:cxnLst/>
            <a:rect l="l" t="t" r="r" b="b"/>
            <a:pathLst>
              <a:path w="1706637" h="2726374">
                <a:moveTo>
                  <a:pt x="0" y="0"/>
                </a:moveTo>
                <a:lnTo>
                  <a:pt x="1706637" y="0"/>
                </a:lnTo>
                <a:lnTo>
                  <a:pt x="1706637" y="2726374"/>
                </a:lnTo>
                <a:lnTo>
                  <a:pt x="0" y="2726374"/>
                </a:lnTo>
                <a:lnTo>
                  <a:pt x="0" y="0"/>
                </a:lnTo>
                <a:close/>
              </a:path>
            </a:pathLst>
          </a:custGeom>
          <a:blipFill>
            <a:blip r:embed="rId2"/>
            <a:stretch>
              <a:fillRect l="-107684" r="-8476" b="-1483"/>
            </a:stretch>
          </a:blipFill>
        </p:spPr>
        <p:txBody>
          <a:bodyPr/>
          <a:lstStyle/>
          <a:p>
            <a:endParaRPr lang="en-US"/>
          </a:p>
        </p:txBody>
      </p:sp>
      <p:sp>
        <p:nvSpPr>
          <p:cNvPr id="6" name="TextBox 6"/>
          <p:cNvSpPr txBox="1"/>
          <p:nvPr/>
        </p:nvSpPr>
        <p:spPr>
          <a:xfrm>
            <a:off x="901011" y="1151226"/>
            <a:ext cx="6827226" cy="5387570"/>
          </a:xfrm>
          <a:prstGeom prst="rect">
            <a:avLst/>
          </a:prstGeom>
        </p:spPr>
        <p:txBody>
          <a:bodyPr lIns="0" tIns="0" rIns="0" bIns="0" rtlCol="0" anchor="t">
            <a:spAutoFit/>
          </a:bodyPr>
          <a:lstStyle/>
          <a:p>
            <a:pPr algn="l">
              <a:lnSpc>
                <a:spcPts val="2175"/>
              </a:lnSpc>
            </a:pPr>
            <a:r>
              <a:rPr lang="en-US" sz="1421" b="1" spc="140" dirty="0">
                <a:solidFill>
                  <a:srgbClr val="006956"/>
                </a:solidFill>
                <a:latin typeface="Public Sans Bold"/>
                <a:ea typeface="Public Sans Bold"/>
                <a:cs typeface="Public Sans Bold"/>
                <a:sym typeface="Public Sans Bold"/>
              </a:rPr>
              <a:t>TO DETERMINE REQUISITION METHOD AND SIGNING AUTHORITY:</a:t>
            </a:r>
          </a:p>
          <a:p>
            <a:pPr algn="l">
              <a:lnSpc>
                <a:spcPts val="1563"/>
              </a:lnSpc>
            </a:pPr>
            <a:endParaRPr lang="en-US" sz="1421" b="1" spc="140" dirty="0">
              <a:solidFill>
                <a:srgbClr val="006956"/>
              </a:solidFill>
              <a:latin typeface="Public Sans Bold"/>
              <a:ea typeface="Public Sans Bold"/>
              <a:cs typeface="Public Sans Bold"/>
              <a:sym typeface="Public Sans Bold"/>
            </a:endParaRPr>
          </a:p>
          <a:p>
            <a:pPr algn="l">
              <a:lnSpc>
                <a:spcPts val="1563"/>
              </a:lnSpc>
            </a:pPr>
            <a:endParaRPr lang="en-US" sz="1421" b="1" spc="140" dirty="0">
              <a:solidFill>
                <a:srgbClr val="006956"/>
              </a:solidFill>
              <a:latin typeface="Public Sans Bold"/>
              <a:ea typeface="Public Sans Bold"/>
              <a:cs typeface="Public Sans Bold"/>
              <a:sym typeface="Public Sans Bold"/>
            </a:endParaRPr>
          </a:p>
          <a:p>
            <a:pPr algn="l">
              <a:lnSpc>
                <a:spcPts val="1563"/>
              </a:lnSpc>
            </a:pPr>
            <a:r>
              <a:rPr lang="en-US" sz="1021" b="1" spc="101" dirty="0">
                <a:solidFill>
                  <a:srgbClr val="000000"/>
                </a:solidFill>
                <a:latin typeface="Public Sans Bold"/>
                <a:ea typeface="Public Sans Bold"/>
                <a:cs typeface="Public Sans Bold"/>
                <a:sym typeface="Public Sans Bold"/>
              </a:rPr>
              <a:t>Is the purchase amount less than or equal to $10,000?</a:t>
            </a:r>
          </a:p>
          <a:p>
            <a:pPr algn="l">
              <a:lnSpc>
                <a:spcPts val="1563"/>
              </a:lnSpc>
            </a:pPr>
            <a:r>
              <a:rPr lang="en-US" sz="1021" spc="101" dirty="0">
                <a:solidFill>
                  <a:srgbClr val="000000"/>
                </a:solidFill>
                <a:latin typeface="Public Sans"/>
                <a:ea typeface="Public Sans"/>
                <a:cs typeface="Public Sans"/>
                <a:sym typeface="Public Sans"/>
              </a:rPr>
              <a:t>Yes: Proceed with Small Purchase Order with Department Head approval.</a:t>
            </a:r>
          </a:p>
          <a:p>
            <a:pPr algn="l">
              <a:lnSpc>
                <a:spcPts val="1563"/>
              </a:lnSpc>
            </a:pPr>
            <a:r>
              <a:rPr lang="en-US" sz="1021" spc="101" dirty="0">
                <a:solidFill>
                  <a:srgbClr val="000000"/>
                </a:solidFill>
                <a:latin typeface="Public Sans"/>
                <a:ea typeface="Public Sans"/>
                <a:cs typeface="Public Sans"/>
                <a:sym typeface="Public Sans"/>
              </a:rPr>
              <a:t>No: Move to the next question.</a:t>
            </a:r>
          </a:p>
          <a:p>
            <a:pPr algn="l">
              <a:lnSpc>
                <a:spcPts val="1563"/>
              </a:lnSpc>
            </a:pPr>
            <a:endParaRPr lang="en-US" sz="1021" spc="101" dirty="0">
              <a:solidFill>
                <a:srgbClr val="000000"/>
              </a:solidFill>
              <a:latin typeface="Public Sans"/>
              <a:ea typeface="Public Sans"/>
              <a:cs typeface="Public Sans"/>
              <a:sym typeface="Public Sans"/>
            </a:endParaRPr>
          </a:p>
          <a:p>
            <a:pPr algn="l">
              <a:lnSpc>
                <a:spcPts val="1563"/>
              </a:lnSpc>
            </a:pPr>
            <a:r>
              <a:rPr lang="en-US" sz="1021" b="1" spc="101" dirty="0">
                <a:solidFill>
                  <a:srgbClr val="000000"/>
                </a:solidFill>
                <a:latin typeface="Public Sans Bold"/>
                <a:ea typeface="Public Sans Bold"/>
                <a:cs typeface="Public Sans Bold"/>
                <a:sym typeface="Public Sans Bold"/>
              </a:rPr>
              <a:t>Is the purchase amount between $10,001 and $25,000?</a:t>
            </a:r>
          </a:p>
          <a:p>
            <a:pPr algn="l">
              <a:lnSpc>
                <a:spcPts val="1563"/>
              </a:lnSpc>
            </a:pPr>
            <a:r>
              <a:rPr lang="en-US" sz="1021" spc="101" dirty="0">
                <a:solidFill>
                  <a:srgbClr val="000000"/>
                </a:solidFill>
                <a:latin typeface="Public Sans"/>
                <a:ea typeface="Public Sans"/>
                <a:cs typeface="Public Sans"/>
                <a:sym typeface="Public Sans"/>
              </a:rPr>
              <a:t>Yes: Proceed with Large Purchase Order with Division Head approval.*</a:t>
            </a:r>
          </a:p>
          <a:p>
            <a:pPr algn="l">
              <a:lnSpc>
                <a:spcPts val="1563"/>
              </a:lnSpc>
            </a:pPr>
            <a:r>
              <a:rPr lang="en-US" sz="1021" spc="101" dirty="0">
                <a:solidFill>
                  <a:srgbClr val="000000"/>
                </a:solidFill>
                <a:latin typeface="Public Sans"/>
                <a:ea typeface="Public Sans"/>
                <a:cs typeface="Public Sans"/>
                <a:sym typeface="Public Sans"/>
              </a:rPr>
              <a:t>No: Move to the next question.</a:t>
            </a:r>
          </a:p>
          <a:p>
            <a:pPr algn="l">
              <a:lnSpc>
                <a:spcPts val="1563"/>
              </a:lnSpc>
            </a:pPr>
            <a:endParaRPr lang="en-US" sz="1021" spc="101" dirty="0">
              <a:solidFill>
                <a:srgbClr val="000000"/>
              </a:solidFill>
              <a:latin typeface="Public Sans"/>
              <a:ea typeface="Public Sans"/>
              <a:cs typeface="Public Sans"/>
              <a:sym typeface="Public Sans"/>
            </a:endParaRPr>
          </a:p>
          <a:p>
            <a:pPr algn="l">
              <a:lnSpc>
                <a:spcPts val="1563"/>
              </a:lnSpc>
            </a:pPr>
            <a:r>
              <a:rPr lang="en-US" sz="1021" b="1" spc="101" dirty="0">
                <a:solidFill>
                  <a:srgbClr val="000000"/>
                </a:solidFill>
                <a:latin typeface="Public Sans Bold"/>
                <a:ea typeface="Public Sans Bold"/>
                <a:cs typeface="Public Sans Bold"/>
                <a:sym typeface="Public Sans Bold"/>
              </a:rPr>
              <a:t>Is the purchase amount between $25,001 and $45,000?</a:t>
            </a:r>
          </a:p>
          <a:p>
            <a:pPr algn="l">
              <a:lnSpc>
                <a:spcPts val="1563"/>
              </a:lnSpc>
            </a:pPr>
            <a:r>
              <a:rPr lang="en-US" sz="1021" spc="101" dirty="0">
                <a:solidFill>
                  <a:srgbClr val="000000"/>
                </a:solidFill>
                <a:latin typeface="Public Sans"/>
                <a:ea typeface="Public Sans"/>
                <a:cs typeface="Public Sans"/>
                <a:sym typeface="Public Sans"/>
              </a:rPr>
              <a:t>Yes: Proceed with Large Purchase Order with Chief Financial Officer approval.</a:t>
            </a:r>
          </a:p>
          <a:p>
            <a:pPr algn="l">
              <a:lnSpc>
                <a:spcPts val="1563"/>
              </a:lnSpc>
            </a:pPr>
            <a:r>
              <a:rPr lang="en-US" sz="1021" spc="101" dirty="0">
                <a:solidFill>
                  <a:srgbClr val="000000"/>
                </a:solidFill>
                <a:latin typeface="Public Sans"/>
                <a:ea typeface="Public Sans"/>
                <a:cs typeface="Public Sans"/>
                <a:sym typeface="Public Sans"/>
              </a:rPr>
              <a:t>No: Move to the next question.</a:t>
            </a:r>
          </a:p>
          <a:p>
            <a:pPr algn="l">
              <a:lnSpc>
                <a:spcPts val="1563"/>
              </a:lnSpc>
            </a:pPr>
            <a:endParaRPr lang="en-US" sz="1021" spc="101" dirty="0">
              <a:solidFill>
                <a:srgbClr val="000000"/>
              </a:solidFill>
              <a:latin typeface="Public Sans"/>
              <a:ea typeface="Public Sans"/>
              <a:cs typeface="Public Sans"/>
              <a:sym typeface="Public Sans"/>
            </a:endParaRPr>
          </a:p>
          <a:p>
            <a:pPr algn="l">
              <a:lnSpc>
                <a:spcPts val="1563"/>
              </a:lnSpc>
            </a:pPr>
            <a:r>
              <a:rPr lang="en-US" sz="1021" b="1" spc="101" dirty="0">
                <a:solidFill>
                  <a:srgbClr val="000000"/>
                </a:solidFill>
                <a:latin typeface="Public Sans Bold"/>
                <a:ea typeface="Public Sans Bold"/>
                <a:cs typeface="Public Sans Bold"/>
                <a:sym typeface="Public Sans Bold"/>
              </a:rPr>
              <a:t>Is the purchase amount between $45,001 and $100,000?</a:t>
            </a:r>
          </a:p>
          <a:p>
            <a:pPr algn="l">
              <a:lnSpc>
                <a:spcPts val="1563"/>
              </a:lnSpc>
            </a:pPr>
            <a:r>
              <a:rPr lang="en-US" sz="1021" spc="101" dirty="0">
                <a:solidFill>
                  <a:srgbClr val="000000"/>
                </a:solidFill>
                <a:latin typeface="Public Sans"/>
                <a:ea typeface="Public Sans"/>
                <a:cs typeface="Public Sans"/>
                <a:sym typeface="Public Sans"/>
              </a:rPr>
              <a:t>Yes: Proceed with Large Purchase Order with City Manager approval.</a:t>
            </a:r>
          </a:p>
          <a:p>
            <a:pPr algn="l">
              <a:lnSpc>
                <a:spcPts val="1563"/>
              </a:lnSpc>
            </a:pPr>
            <a:r>
              <a:rPr lang="en-US" sz="1021" spc="101" dirty="0">
                <a:solidFill>
                  <a:srgbClr val="000000"/>
                </a:solidFill>
                <a:latin typeface="Public Sans"/>
                <a:ea typeface="Public Sans"/>
                <a:cs typeface="Public Sans"/>
                <a:sym typeface="Public Sans"/>
              </a:rPr>
              <a:t>No: Move to the next question.</a:t>
            </a:r>
          </a:p>
          <a:p>
            <a:pPr algn="l">
              <a:lnSpc>
                <a:spcPts val="1563"/>
              </a:lnSpc>
            </a:pPr>
            <a:endParaRPr lang="en-US" sz="1021" spc="101" dirty="0">
              <a:solidFill>
                <a:srgbClr val="000000"/>
              </a:solidFill>
              <a:latin typeface="Public Sans"/>
              <a:ea typeface="Public Sans"/>
              <a:cs typeface="Public Sans"/>
              <a:sym typeface="Public Sans"/>
            </a:endParaRPr>
          </a:p>
          <a:p>
            <a:pPr algn="l">
              <a:lnSpc>
                <a:spcPts val="1563"/>
              </a:lnSpc>
            </a:pPr>
            <a:r>
              <a:rPr lang="en-US" sz="1021" b="1" spc="101" dirty="0">
                <a:solidFill>
                  <a:srgbClr val="000000"/>
                </a:solidFill>
                <a:latin typeface="Public Sans Bold"/>
                <a:ea typeface="Public Sans Bold"/>
                <a:cs typeface="Public Sans Bold"/>
                <a:sym typeface="Public Sans Bold"/>
              </a:rPr>
              <a:t>Is the purchase amount over $100,000?</a:t>
            </a:r>
          </a:p>
          <a:p>
            <a:pPr algn="l">
              <a:lnSpc>
                <a:spcPts val="1563"/>
              </a:lnSpc>
            </a:pPr>
            <a:r>
              <a:rPr lang="en-US" sz="1021" spc="101" dirty="0">
                <a:solidFill>
                  <a:srgbClr val="000000"/>
                </a:solidFill>
                <a:latin typeface="Public Sans"/>
                <a:ea typeface="Public Sans"/>
                <a:cs typeface="Public Sans"/>
                <a:sym typeface="Public Sans"/>
              </a:rPr>
              <a:t>Yes: City Council Approval required before proceeding.</a:t>
            </a:r>
          </a:p>
          <a:p>
            <a:pPr algn="l">
              <a:lnSpc>
                <a:spcPts val="1563"/>
              </a:lnSpc>
            </a:pPr>
            <a:endParaRPr lang="en-US" sz="1021" spc="101" dirty="0">
              <a:solidFill>
                <a:srgbClr val="000000"/>
              </a:solidFill>
              <a:latin typeface="Public Sans"/>
              <a:ea typeface="Public Sans"/>
              <a:cs typeface="Public Sans"/>
              <a:sym typeface="Public Sans"/>
            </a:endParaRPr>
          </a:p>
          <a:p>
            <a:pPr algn="l">
              <a:lnSpc>
                <a:spcPts val="1410"/>
              </a:lnSpc>
            </a:pPr>
            <a:r>
              <a:rPr lang="en-US" sz="921" spc="91" dirty="0">
                <a:solidFill>
                  <a:srgbClr val="000000"/>
                </a:solidFill>
                <a:latin typeface="Public Sans"/>
                <a:ea typeface="Public Sans"/>
                <a:cs typeface="Public Sans"/>
                <a:sym typeface="Public Sans"/>
              </a:rPr>
              <a:t>     </a:t>
            </a:r>
            <a:r>
              <a:rPr lang="en-US" sz="921" i="1" spc="91" dirty="0">
                <a:solidFill>
                  <a:srgbClr val="000000"/>
                </a:solidFill>
                <a:latin typeface="Public Sans Italics"/>
                <a:ea typeface="Public Sans Italics"/>
                <a:cs typeface="Public Sans Italics"/>
                <a:sym typeface="Public Sans Italics"/>
              </a:rPr>
              <a:t>*exemption to large PO requirement may apply</a:t>
            </a:r>
          </a:p>
          <a:p>
            <a:pPr algn="l">
              <a:lnSpc>
                <a:spcPts val="1563"/>
              </a:lnSpc>
            </a:pPr>
            <a:endParaRPr lang="en-US" sz="921" i="1" spc="91" dirty="0">
              <a:solidFill>
                <a:srgbClr val="000000"/>
              </a:solidFill>
              <a:latin typeface="Public Sans Italics"/>
              <a:ea typeface="Public Sans Italics"/>
              <a:cs typeface="Public Sans Italics"/>
              <a:sym typeface="Public Sans Italics"/>
            </a:endParaRPr>
          </a:p>
          <a:p>
            <a:pPr algn="l">
              <a:lnSpc>
                <a:spcPts val="1563"/>
              </a:lnSpc>
            </a:pPr>
            <a:endParaRPr lang="en-US" sz="921" i="1" spc="91" dirty="0">
              <a:solidFill>
                <a:srgbClr val="000000"/>
              </a:solidFill>
              <a:latin typeface="Public Sans Italics"/>
              <a:ea typeface="Public Sans Italics"/>
              <a:cs typeface="Public Sans Italics"/>
              <a:sym typeface="Public Sans Italics"/>
            </a:endParaRPr>
          </a:p>
          <a:p>
            <a:pPr algn="l">
              <a:lnSpc>
                <a:spcPts val="1563"/>
              </a:lnSpc>
            </a:pPr>
            <a:endParaRPr lang="en-US" sz="921" i="1" spc="91" dirty="0">
              <a:solidFill>
                <a:srgbClr val="000000"/>
              </a:solidFill>
              <a:latin typeface="Public Sans Italics"/>
              <a:ea typeface="Public Sans Italics"/>
              <a:cs typeface="Public Sans Italics"/>
              <a:sym typeface="Public Sans Italics"/>
            </a:endParaRPr>
          </a:p>
        </p:txBody>
      </p:sp>
      <p:sp>
        <p:nvSpPr>
          <p:cNvPr id="7" name="TextBox 7"/>
          <p:cNvSpPr txBox="1"/>
          <p:nvPr/>
        </p:nvSpPr>
        <p:spPr>
          <a:xfrm>
            <a:off x="901011" y="580689"/>
            <a:ext cx="5124617" cy="698358"/>
          </a:xfrm>
          <a:prstGeom prst="rect">
            <a:avLst/>
          </a:prstGeom>
        </p:spPr>
        <p:txBody>
          <a:bodyPr lIns="0" tIns="0" rIns="0" bIns="0" rtlCol="0" anchor="t">
            <a:spAutoFit/>
          </a:bodyPr>
          <a:lstStyle/>
          <a:p>
            <a:pPr algn="l">
              <a:lnSpc>
                <a:spcPts val="5369"/>
              </a:lnSpc>
            </a:pPr>
            <a:r>
              <a:rPr lang="en-US" sz="5369" spc="649">
                <a:solidFill>
                  <a:srgbClr val="F0B410"/>
                </a:solidFill>
                <a:latin typeface="League Gothic"/>
                <a:ea typeface="League Gothic"/>
                <a:cs typeface="League Gothic"/>
                <a:sym typeface="League Gothic"/>
              </a:rPr>
              <a:t>DECISION MATRIX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7796638" y="3857306"/>
            <a:ext cx="1706637" cy="2726374"/>
          </a:xfrm>
          <a:custGeom>
            <a:avLst/>
            <a:gdLst/>
            <a:ahLst/>
            <a:cxnLst/>
            <a:rect l="l" t="t" r="r" b="b"/>
            <a:pathLst>
              <a:path w="1706637" h="2726374">
                <a:moveTo>
                  <a:pt x="0" y="0"/>
                </a:moveTo>
                <a:lnTo>
                  <a:pt x="1706637" y="0"/>
                </a:lnTo>
                <a:lnTo>
                  <a:pt x="1706637" y="2726374"/>
                </a:lnTo>
                <a:lnTo>
                  <a:pt x="0" y="2726374"/>
                </a:lnTo>
                <a:lnTo>
                  <a:pt x="0" y="0"/>
                </a:lnTo>
                <a:close/>
              </a:path>
            </a:pathLst>
          </a:custGeom>
          <a:blipFill>
            <a:blip r:embed="rId2"/>
            <a:stretch>
              <a:fillRect l="-107684" r="-8476" b="-1483"/>
            </a:stretch>
          </a:blipFill>
        </p:spPr>
        <p:txBody>
          <a:bodyPr/>
          <a:lstStyle/>
          <a:p>
            <a:endParaRPr lang="en-US"/>
          </a:p>
        </p:txBody>
      </p:sp>
      <p:sp>
        <p:nvSpPr>
          <p:cNvPr id="6" name="TextBox 6"/>
          <p:cNvSpPr txBox="1"/>
          <p:nvPr/>
        </p:nvSpPr>
        <p:spPr>
          <a:xfrm>
            <a:off x="943002" y="1101951"/>
            <a:ext cx="6303486" cy="4688054"/>
          </a:xfrm>
          <a:prstGeom prst="rect">
            <a:avLst/>
          </a:prstGeom>
        </p:spPr>
        <p:txBody>
          <a:bodyPr lIns="0" tIns="0" rIns="0" bIns="0" rtlCol="0" anchor="t">
            <a:spAutoFit/>
          </a:bodyPr>
          <a:lstStyle/>
          <a:p>
            <a:pPr algn="l">
              <a:lnSpc>
                <a:spcPts val="2328"/>
              </a:lnSpc>
            </a:pPr>
            <a:r>
              <a:rPr lang="en-US" sz="1521" b="1" spc="150">
                <a:solidFill>
                  <a:srgbClr val="006956"/>
                </a:solidFill>
                <a:latin typeface="Public Sans Bold"/>
                <a:ea typeface="Public Sans Bold"/>
                <a:cs typeface="Public Sans Bold"/>
                <a:sym typeface="Public Sans Bold"/>
              </a:rPr>
              <a:t>TO DETERMINE SOURCE SELECTION METHOD:</a:t>
            </a:r>
          </a:p>
          <a:p>
            <a:pPr algn="l">
              <a:lnSpc>
                <a:spcPts val="1716"/>
              </a:lnSpc>
            </a:pPr>
            <a:endParaRPr lang="en-US" sz="1521" b="1" spc="150">
              <a:solidFill>
                <a:srgbClr val="006956"/>
              </a:solidFill>
              <a:latin typeface="Public Sans Bold"/>
              <a:ea typeface="Public Sans Bold"/>
              <a:cs typeface="Public Sans Bold"/>
              <a:sym typeface="Public Sans Bold"/>
            </a:endParaRPr>
          </a:p>
          <a:p>
            <a:pPr algn="l">
              <a:lnSpc>
                <a:spcPts val="1716"/>
              </a:lnSpc>
            </a:pPr>
            <a:endParaRPr lang="en-US" sz="1521" b="1" spc="150">
              <a:solidFill>
                <a:srgbClr val="006956"/>
              </a:solidFill>
              <a:latin typeface="Public Sans Bold"/>
              <a:ea typeface="Public Sans Bold"/>
              <a:cs typeface="Public Sans Bold"/>
              <a:sym typeface="Public Sans Bold"/>
            </a:endParaRPr>
          </a:p>
          <a:p>
            <a:pPr algn="l">
              <a:lnSpc>
                <a:spcPts val="1716"/>
              </a:lnSpc>
            </a:pPr>
            <a:r>
              <a:rPr lang="en-US" sz="1121" b="1" spc="111">
                <a:solidFill>
                  <a:srgbClr val="000000"/>
                </a:solidFill>
                <a:latin typeface="Public Sans Bold"/>
                <a:ea typeface="Public Sans Bold"/>
                <a:cs typeface="Public Sans Bold"/>
                <a:sym typeface="Public Sans Bold"/>
              </a:rPr>
              <a:t>Is the purchase for specific services (e.g., legal, banking, CPA)?</a:t>
            </a:r>
          </a:p>
          <a:p>
            <a:pPr algn="l">
              <a:lnSpc>
                <a:spcPts val="1716"/>
              </a:lnSpc>
            </a:pPr>
            <a:r>
              <a:rPr lang="en-US" sz="1121" spc="111">
                <a:solidFill>
                  <a:srgbClr val="000000"/>
                </a:solidFill>
                <a:latin typeface="Public Sans"/>
                <a:ea typeface="Public Sans"/>
                <a:cs typeface="Public Sans"/>
                <a:sym typeface="Public Sans"/>
              </a:rPr>
              <a:t>Yes: Requires City Council Approval.</a:t>
            </a:r>
          </a:p>
          <a:p>
            <a:pPr algn="l">
              <a:lnSpc>
                <a:spcPts val="1716"/>
              </a:lnSpc>
            </a:pPr>
            <a:r>
              <a:rPr lang="en-US" sz="1121" spc="111">
                <a:solidFill>
                  <a:srgbClr val="000000"/>
                </a:solidFill>
                <a:latin typeface="Public Sans"/>
                <a:ea typeface="Public Sans"/>
                <a:cs typeface="Public Sans"/>
                <a:sym typeface="Public Sans"/>
              </a:rPr>
              <a:t>No: Move to the next step.</a:t>
            </a:r>
          </a:p>
          <a:p>
            <a:pPr algn="l">
              <a:lnSpc>
                <a:spcPts val="1716"/>
              </a:lnSpc>
            </a:pPr>
            <a:endParaRPr lang="en-US" sz="1121" spc="111">
              <a:solidFill>
                <a:srgbClr val="000000"/>
              </a:solidFill>
              <a:latin typeface="Public Sans"/>
              <a:ea typeface="Public Sans"/>
              <a:cs typeface="Public Sans"/>
              <a:sym typeface="Public Sans"/>
            </a:endParaRPr>
          </a:p>
          <a:p>
            <a:pPr algn="l">
              <a:lnSpc>
                <a:spcPts val="1716"/>
              </a:lnSpc>
            </a:pPr>
            <a:r>
              <a:rPr lang="en-US" sz="1121" b="1" spc="111">
                <a:solidFill>
                  <a:srgbClr val="000000"/>
                </a:solidFill>
                <a:latin typeface="Public Sans Bold"/>
                <a:ea typeface="Public Sans Bold"/>
                <a:cs typeface="Public Sans Bold"/>
                <a:sym typeface="Public Sans Bold"/>
              </a:rPr>
              <a:t>Is the purchase an exempt* item (e.g., utilities, gasoline)?</a:t>
            </a:r>
          </a:p>
          <a:p>
            <a:pPr algn="l">
              <a:lnSpc>
                <a:spcPts val="1716"/>
              </a:lnSpc>
            </a:pPr>
            <a:r>
              <a:rPr lang="en-US" sz="1121" spc="111">
                <a:solidFill>
                  <a:srgbClr val="000000"/>
                </a:solidFill>
                <a:latin typeface="Public Sans"/>
                <a:ea typeface="Public Sans"/>
                <a:cs typeface="Public Sans"/>
                <a:sym typeface="Public Sans"/>
              </a:rPr>
              <a:t>Yes: Use Check Requisition or Purchasing Card.</a:t>
            </a:r>
          </a:p>
          <a:p>
            <a:pPr algn="l">
              <a:lnSpc>
                <a:spcPts val="1716"/>
              </a:lnSpc>
            </a:pPr>
            <a:r>
              <a:rPr lang="en-US" sz="1121" spc="111">
                <a:solidFill>
                  <a:srgbClr val="000000"/>
                </a:solidFill>
                <a:latin typeface="Public Sans"/>
                <a:ea typeface="Public Sans"/>
                <a:cs typeface="Public Sans"/>
                <a:sym typeface="Public Sans"/>
              </a:rPr>
              <a:t>No: Move to the next step.</a:t>
            </a:r>
          </a:p>
          <a:p>
            <a:pPr algn="l">
              <a:lnSpc>
                <a:spcPts val="1716"/>
              </a:lnSpc>
            </a:pPr>
            <a:endParaRPr lang="en-US" sz="1121" spc="111">
              <a:solidFill>
                <a:srgbClr val="000000"/>
              </a:solidFill>
              <a:latin typeface="Public Sans"/>
              <a:ea typeface="Public Sans"/>
              <a:cs typeface="Public Sans"/>
              <a:sym typeface="Public Sans"/>
            </a:endParaRPr>
          </a:p>
          <a:p>
            <a:pPr algn="l">
              <a:lnSpc>
                <a:spcPts val="1716"/>
              </a:lnSpc>
            </a:pPr>
            <a:r>
              <a:rPr lang="en-US" sz="1121" b="1" spc="111">
                <a:solidFill>
                  <a:srgbClr val="000000"/>
                </a:solidFill>
                <a:latin typeface="Public Sans Bold"/>
                <a:ea typeface="Public Sans Bold"/>
                <a:cs typeface="Public Sans Bold"/>
                <a:sym typeface="Public Sans Bold"/>
              </a:rPr>
              <a:t>Is the purchase an emergency procurement?</a:t>
            </a:r>
          </a:p>
          <a:p>
            <a:pPr algn="l">
              <a:lnSpc>
                <a:spcPts val="1716"/>
              </a:lnSpc>
            </a:pPr>
            <a:r>
              <a:rPr lang="en-US" sz="1121" spc="111">
                <a:solidFill>
                  <a:srgbClr val="000000"/>
                </a:solidFill>
                <a:latin typeface="Public Sans"/>
                <a:ea typeface="Public Sans"/>
                <a:cs typeface="Public Sans"/>
                <a:sym typeface="Public Sans"/>
              </a:rPr>
              <a:t>Yes: Emergency procurement procedures apply; document and seek appropriate approvals.</a:t>
            </a:r>
          </a:p>
          <a:p>
            <a:pPr algn="l">
              <a:lnSpc>
                <a:spcPts val="1716"/>
              </a:lnSpc>
            </a:pPr>
            <a:r>
              <a:rPr lang="en-US" sz="1121" spc="111">
                <a:solidFill>
                  <a:srgbClr val="000000"/>
                </a:solidFill>
                <a:latin typeface="Public Sans"/>
                <a:ea typeface="Public Sans"/>
                <a:cs typeface="Public Sans"/>
                <a:sym typeface="Public Sans"/>
              </a:rPr>
              <a:t>No: Move to the next step.</a:t>
            </a:r>
          </a:p>
          <a:p>
            <a:pPr algn="l">
              <a:lnSpc>
                <a:spcPts val="1716"/>
              </a:lnSpc>
            </a:pPr>
            <a:endParaRPr lang="en-US" sz="1121" spc="111">
              <a:solidFill>
                <a:srgbClr val="000000"/>
              </a:solidFill>
              <a:latin typeface="Public Sans"/>
              <a:ea typeface="Public Sans"/>
              <a:cs typeface="Public Sans"/>
              <a:sym typeface="Public Sans"/>
            </a:endParaRPr>
          </a:p>
          <a:p>
            <a:pPr algn="l">
              <a:lnSpc>
                <a:spcPts val="1716"/>
              </a:lnSpc>
            </a:pPr>
            <a:r>
              <a:rPr lang="en-US" sz="1121" b="1" spc="111">
                <a:solidFill>
                  <a:srgbClr val="000000"/>
                </a:solidFill>
                <a:latin typeface="Public Sans Bold"/>
                <a:ea typeface="Public Sans Bold"/>
                <a:cs typeface="Public Sans Bold"/>
                <a:sym typeface="Public Sans Bold"/>
              </a:rPr>
              <a:t>Is the purchase under a cooperative purchasing agreement or state contract?</a:t>
            </a:r>
          </a:p>
          <a:p>
            <a:pPr algn="l">
              <a:lnSpc>
                <a:spcPts val="1716"/>
              </a:lnSpc>
            </a:pPr>
            <a:r>
              <a:rPr lang="en-US" sz="1121" spc="111">
                <a:solidFill>
                  <a:srgbClr val="000000"/>
                </a:solidFill>
                <a:latin typeface="Public Sans"/>
                <a:ea typeface="Public Sans"/>
                <a:cs typeface="Public Sans"/>
                <a:sym typeface="Public Sans"/>
              </a:rPr>
              <a:t>Yes: Proceed with the purchase under the existing agreement or contract.</a:t>
            </a:r>
          </a:p>
          <a:p>
            <a:pPr algn="l">
              <a:lnSpc>
                <a:spcPts val="1716"/>
              </a:lnSpc>
            </a:pPr>
            <a:r>
              <a:rPr lang="en-US" sz="1121" spc="111">
                <a:solidFill>
                  <a:srgbClr val="000000"/>
                </a:solidFill>
                <a:latin typeface="Public Sans"/>
                <a:ea typeface="Public Sans"/>
                <a:cs typeface="Public Sans"/>
                <a:sym typeface="Public Sans"/>
              </a:rPr>
              <a:t>No: Follow Competitive Bidding process.</a:t>
            </a:r>
          </a:p>
          <a:p>
            <a:pPr algn="l">
              <a:lnSpc>
                <a:spcPts val="1716"/>
              </a:lnSpc>
            </a:pPr>
            <a:endParaRPr lang="en-US" sz="1121" spc="111">
              <a:solidFill>
                <a:srgbClr val="000000"/>
              </a:solidFill>
              <a:latin typeface="Public Sans"/>
              <a:ea typeface="Public Sans"/>
              <a:cs typeface="Public Sans"/>
              <a:sym typeface="Public Sans"/>
            </a:endParaRPr>
          </a:p>
        </p:txBody>
      </p:sp>
      <p:sp>
        <p:nvSpPr>
          <p:cNvPr id="7" name="TextBox 7"/>
          <p:cNvSpPr txBox="1"/>
          <p:nvPr/>
        </p:nvSpPr>
        <p:spPr>
          <a:xfrm>
            <a:off x="901011" y="580689"/>
            <a:ext cx="5124617" cy="698358"/>
          </a:xfrm>
          <a:prstGeom prst="rect">
            <a:avLst/>
          </a:prstGeom>
        </p:spPr>
        <p:txBody>
          <a:bodyPr lIns="0" tIns="0" rIns="0" bIns="0" rtlCol="0" anchor="t">
            <a:spAutoFit/>
          </a:bodyPr>
          <a:lstStyle/>
          <a:p>
            <a:pPr algn="l">
              <a:lnSpc>
                <a:spcPts val="5369"/>
              </a:lnSpc>
            </a:pPr>
            <a:r>
              <a:rPr lang="en-US" sz="5369" spc="649">
                <a:solidFill>
                  <a:srgbClr val="F0B410"/>
                </a:solidFill>
                <a:latin typeface="League Gothic"/>
                <a:ea typeface="League Gothic"/>
                <a:cs typeface="League Gothic"/>
                <a:sym typeface="League Gothic"/>
              </a:rPr>
              <a:t>DECISION MATRIX</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grpSp>
        <p:nvGrpSpPr>
          <p:cNvPr id="5" name="Group 5"/>
          <p:cNvGrpSpPr/>
          <p:nvPr/>
        </p:nvGrpSpPr>
        <p:grpSpPr>
          <a:xfrm rot="-5400000">
            <a:off x="5784846" y="782933"/>
            <a:ext cx="446299" cy="12923035"/>
            <a:chOff x="0" y="0"/>
            <a:chExt cx="226256" cy="6551456"/>
          </a:xfrm>
        </p:grpSpPr>
        <p:sp>
          <p:nvSpPr>
            <p:cNvPr id="6" name="Freeform 6"/>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7" name="TextBox 7"/>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8" name="Freeform 8"/>
          <p:cNvSpPr/>
          <p:nvPr/>
        </p:nvSpPr>
        <p:spPr>
          <a:xfrm>
            <a:off x="817379" y="1677468"/>
            <a:ext cx="7311135" cy="4537018"/>
          </a:xfrm>
          <a:custGeom>
            <a:avLst/>
            <a:gdLst/>
            <a:ahLst/>
            <a:cxnLst/>
            <a:rect l="l" t="t" r="r" b="b"/>
            <a:pathLst>
              <a:path w="7311135" h="4537018">
                <a:moveTo>
                  <a:pt x="0" y="0"/>
                </a:moveTo>
                <a:lnTo>
                  <a:pt x="7311135" y="0"/>
                </a:lnTo>
                <a:lnTo>
                  <a:pt x="7311135" y="4537018"/>
                </a:lnTo>
                <a:lnTo>
                  <a:pt x="0" y="4537018"/>
                </a:lnTo>
                <a:lnTo>
                  <a:pt x="0" y="0"/>
                </a:lnTo>
                <a:close/>
              </a:path>
            </a:pathLst>
          </a:custGeom>
          <a:blipFill>
            <a:blip r:embed="rId2"/>
            <a:stretch>
              <a:fillRect t="-8705"/>
            </a:stretch>
          </a:blipFill>
        </p:spPr>
        <p:txBody>
          <a:bodyPr/>
          <a:lstStyle/>
          <a:p>
            <a:endParaRPr lang="en-US"/>
          </a:p>
        </p:txBody>
      </p:sp>
      <p:sp>
        <p:nvSpPr>
          <p:cNvPr id="9" name="TextBox 9"/>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10" name="TextBox 10"/>
          <p:cNvSpPr txBox="1"/>
          <p:nvPr/>
        </p:nvSpPr>
        <p:spPr>
          <a:xfrm>
            <a:off x="817379" y="673127"/>
            <a:ext cx="7842835" cy="734553"/>
          </a:xfrm>
          <a:prstGeom prst="rect">
            <a:avLst/>
          </a:prstGeom>
        </p:spPr>
        <p:txBody>
          <a:bodyPr lIns="0" tIns="0" rIns="0" bIns="0" rtlCol="0" anchor="t">
            <a:spAutoFit/>
          </a:bodyPr>
          <a:lstStyle/>
          <a:p>
            <a:pPr algn="l">
              <a:lnSpc>
                <a:spcPts val="5669"/>
              </a:lnSpc>
            </a:pPr>
            <a:r>
              <a:rPr lang="en-US" sz="5669" spc="-56">
                <a:solidFill>
                  <a:srgbClr val="F0B410"/>
                </a:solidFill>
                <a:latin typeface="League Gothic"/>
                <a:ea typeface="League Gothic"/>
                <a:cs typeface="League Gothic"/>
                <a:sym typeface="League Gothic"/>
              </a:rPr>
              <a:t>NEW PROCUREMENT LIMITS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5762" y="284880"/>
            <a:ext cx="7058012" cy="962660"/>
          </a:xfrm>
          <a:prstGeom prst="rect">
            <a:avLst/>
          </a:prstGeom>
        </p:spPr>
        <p:txBody>
          <a:bodyPr lIns="0" tIns="0" rIns="0" bIns="0" rtlCol="0" anchor="t">
            <a:spAutoFit/>
          </a:bodyPr>
          <a:lstStyle/>
          <a:p>
            <a:pPr algn="l">
              <a:lnSpc>
                <a:spcPts val="7840"/>
              </a:lnSpc>
            </a:pPr>
            <a:r>
              <a:rPr lang="en-US" sz="5600" spc="280" dirty="0">
                <a:solidFill>
                  <a:srgbClr val="F0B410"/>
                </a:solidFill>
                <a:latin typeface="League Gothic"/>
                <a:ea typeface="League Gothic"/>
                <a:cs typeface="League Gothic"/>
                <a:sym typeface="League Gothic"/>
              </a:rPr>
              <a:t>INTERNAL PROCESS CHANGES</a:t>
            </a:r>
          </a:p>
        </p:txBody>
      </p:sp>
      <p:sp>
        <p:nvSpPr>
          <p:cNvPr id="3" name="TextBox 3"/>
          <p:cNvSpPr txBox="1"/>
          <p:nvPr/>
        </p:nvSpPr>
        <p:spPr>
          <a:xfrm>
            <a:off x="947366" y="1751850"/>
            <a:ext cx="7332761" cy="3992880"/>
          </a:xfrm>
          <a:prstGeom prst="rect">
            <a:avLst/>
          </a:prstGeom>
        </p:spPr>
        <p:txBody>
          <a:bodyPr lIns="0" tIns="0" rIns="0" bIns="0" rtlCol="0" anchor="t">
            <a:spAutoFit/>
          </a:bodyPr>
          <a:lstStyle/>
          <a:p>
            <a:pPr marL="388617" lvl="1" indent="-194308" algn="l">
              <a:lnSpc>
                <a:spcPts val="2519"/>
              </a:lnSpc>
              <a:buFont typeface="Arial"/>
              <a:buChar char="•"/>
            </a:pPr>
            <a:r>
              <a:rPr lang="en-US" sz="1799" dirty="0">
                <a:solidFill>
                  <a:srgbClr val="000000"/>
                </a:solidFill>
                <a:latin typeface="Calibri (MS)"/>
                <a:ea typeface="Calibri (MS)"/>
                <a:cs typeface="Calibri (MS)"/>
                <a:sym typeface="Calibri (MS)"/>
              </a:rPr>
              <a:t>Greater accountability by </a:t>
            </a:r>
            <a:r>
              <a:rPr lang="en-US" sz="1799" u="sng" dirty="0">
                <a:solidFill>
                  <a:srgbClr val="000000"/>
                </a:solidFill>
                <a:latin typeface="Calibri (MS)"/>
                <a:ea typeface="Calibri (MS)"/>
                <a:cs typeface="Calibri (MS)"/>
                <a:sym typeface="Calibri (MS)"/>
              </a:rPr>
              <a:t>consistently requiring Large POs</a:t>
            </a:r>
            <a:r>
              <a:rPr lang="en-US" sz="1799" dirty="0">
                <a:solidFill>
                  <a:srgbClr val="000000"/>
                </a:solidFill>
                <a:latin typeface="Calibri (MS)"/>
                <a:ea typeface="Calibri (MS)"/>
                <a:cs typeface="Calibri (MS)"/>
                <a:sym typeface="Calibri (MS)"/>
              </a:rPr>
              <a:t> in accordance with the procurement code for purpose of documenting signatory authority and encumbrance.</a:t>
            </a:r>
          </a:p>
          <a:p>
            <a:pPr algn="l">
              <a:lnSpc>
                <a:spcPts val="2519"/>
              </a:lnSpc>
            </a:pPr>
            <a:endParaRPr lang="en-US" sz="1799" dirty="0">
              <a:solidFill>
                <a:srgbClr val="000000"/>
              </a:solidFill>
              <a:latin typeface="Calibri (MS)"/>
              <a:ea typeface="Calibri (MS)"/>
              <a:cs typeface="Calibri (MS)"/>
              <a:sym typeface="Calibri (MS)"/>
            </a:endParaRPr>
          </a:p>
          <a:p>
            <a:pPr marL="388617" lvl="1" indent="-194308" algn="l">
              <a:lnSpc>
                <a:spcPts val="2519"/>
              </a:lnSpc>
              <a:buFont typeface="Arial"/>
              <a:buChar char="•"/>
            </a:pPr>
            <a:r>
              <a:rPr lang="en-US" sz="1799" dirty="0">
                <a:solidFill>
                  <a:srgbClr val="000000"/>
                </a:solidFill>
                <a:latin typeface="Calibri (MS)"/>
                <a:ea typeface="Calibri (MS)"/>
                <a:cs typeface="Calibri (MS)"/>
                <a:sym typeface="Calibri (MS)"/>
              </a:rPr>
              <a:t>Return to </a:t>
            </a:r>
            <a:r>
              <a:rPr lang="en-US" sz="1799" u="sng" dirty="0">
                <a:solidFill>
                  <a:srgbClr val="000000"/>
                </a:solidFill>
                <a:latin typeface="Calibri (MS)"/>
                <a:ea typeface="Calibri (MS)"/>
                <a:cs typeface="Calibri (MS)"/>
                <a:sym typeface="Calibri (MS)"/>
              </a:rPr>
              <a:t>physical hardcopies for all check requisitions and large purchase orders</a:t>
            </a:r>
            <a:r>
              <a:rPr lang="en-US" sz="1799" dirty="0">
                <a:solidFill>
                  <a:srgbClr val="000000"/>
                </a:solidFill>
                <a:latin typeface="Calibri (MS)"/>
                <a:ea typeface="Calibri (MS)"/>
                <a:cs typeface="Calibri (MS)"/>
                <a:sym typeface="Calibri (MS)"/>
              </a:rPr>
              <a:t>.  (Relying on finance staff to print all requests is no longer sustainable citywide.  We are willing to make exceptions under extenuating circumstances.)</a:t>
            </a:r>
          </a:p>
          <a:p>
            <a:pPr algn="l">
              <a:lnSpc>
                <a:spcPts val="2519"/>
              </a:lnSpc>
            </a:pPr>
            <a:endParaRPr lang="en-US" sz="1799" dirty="0">
              <a:solidFill>
                <a:srgbClr val="000000"/>
              </a:solidFill>
              <a:latin typeface="Calibri (MS)"/>
              <a:ea typeface="Calibri (MS)"/>
              <a:cs typeface="Calibri (MS)"/>
              <a:sym typeface="Calibri (MS)"/>
            </a:endParaRPr>
          </a:p>
          <a:p>
            <a:pPr marL="388617" lvl="1" indent="-194308" algn="l">
              <a:lnSpc>
                <a:spcPts val="2519"/>
              </a:lnSpc>
              <a:buFont typeface="Arial"/>
              <a:buChar char="•"/>
            </a:pPr>
            <a:r>
              <a:rPr lang="en-US" sz="1799" u="sng" dirty="0">
                <a:solidFill>
                  <a:srgbClr val="000000"/>
                </a:solidFill>
                <a:latin typeface="Calibri (MS)"/>
                <a:ea typeface="Calibri (MS)"/>
                <a:cs typeface="Calibri (MS)"/>
                <a:sym typeface="Calibri (MS)"/>
              </a:rPr>
              <a:t>All Large PO requests should be sent to Procurement Manager first</a:t>
            </a:r>
            <a:r>
              <a:rPr lang="en-US" sz="1799" dirty="0">
                <a:solidFill>
                  <a:srgbClr val="000000"/>
                </a:solidFill>
                <a:latin typeface="Calibri (MS)"/>
                <a:ea typeface="Calibri (MS)"/>
                <a:cs typeface="Calibri (MS)"/>
                <a:sym typeface="Calibri (MS)"/>
              </a:rPr>
              <a:t>; if you are emailing City Manager’s office for written approval, please cc me so that I am aware it is coming.  </a:t>
            </a:r>
          </a:p>
          <a:p>
            <a:pPr algn="l">
              <a:lnSpc>
                <a:spcPts val="2519"/>
              </a:lnSpc>
            </a:pPr>
            <a:endParaRPr lang="en-US" sz="1799" dirty="0">
              <a:solidFill>
                <a:srgbClr val="000000"/>
              </a:solidFill>
              <a:latin typeface="Calibri (MS)"/>
              <a:ea typeface="Calibri (MS)"/>
              <a:cs typeface="Calibri (MS)"/>
              <a:sym typeface="Calibri (MS)"/>
            </a:endParaRPr>
          </a:p>
        </p:txBody>
      </p:sp>
      <p:grpSp>
        <p:nvGrpSpPr>
          <p:cNvPr id="4" name="Group 4"/>
          <p:cNvGrpSpPr/>
          <p:nvPr/>
        </p:nvGrpSpPr>
        <p:grpSpPr>
          <a:xfrm>
            <a:off x="0" y="6829489"/>
            <a:ext cx="11132095" cy="485711"/>
            <a:chOff x="0" y="0"/>
            <a:chExt cx="5643522" cy="246236"/>
          </a:xfrm>
        </p:grpSpPr>
        <p:sp>
          <p:nvSpPr>
            <p:cNvPr id="5" name="Freeform 5"/>
            <p:cNvSpPr/>
            <p:nvPr/>
          </p:nvSpPr>
          <p:spPr>
            <a:xfrm>
              <a:off x="0" y="0"/>
              <a:ext cx="5643522" cy="246236"/>
            </a:xfrm>
            <a:custGeom>
              <a:avLst/>
              <a:gdLst/>
              <a:ahLst/>
              <a:cxnLst/>
              <a:rect l="l" t="t" r="r" b="b"/>
              <a:pathLst>
                <a:path w="5643522" h="246236">
                  <a:moveTo>
                    <a:pt x="0" y="0"/>
                  </a:moveTo>
                  <a:lnTo>
                    <a:pt x="5643522" y="0"/>
                  </a:lnTo>
                  <a:lnTo>
                    <a:pt x="5643522" y="246236"/>
                  </a:lnTo>
                  <a:lnTo>
                    <a:pt x="0" y="246236"/>
                  </a:lnTo>
                  <a:close/>
                </a:path>
              </a:pathLst>
            </a:custGeom>
            <a:solidFill>
              <a:srgbClr val="006250"/>
            </a:solidFill>
          </p:spPr>
          <p:txBody>
            <a:bodyPr/>
            <a:lstStyle/>
            <a:p>
              <a:endParaRPr lang="en-US"/>
            </a:p>
          </p:txBody>
        </p:sp>
        <p:sp>
          <p:nvSpPr>
            <p:cNvPr id="6" name="TextBox 6"/>
            <p:cNvSpPr txBox="1"/>
            <p:nvPr/>
          </p:nvSpPr>
          <p:spPr>
            <a:xfrm>
              <a:off x="0" y="-19050"/>
              <a:ext cx="5643522" cy="265286"/>
            </a:xfrm>
            <a:prstGeom prst="rect">
              <a:avLst/>
            </a:prstGeom>
          </p:spPr>
          <p:txBody>
            <a:bodyPr lIns="27093" tIns="27093" rIns="27093" bIns="27093" rtlCol="0" anchor="ctr"/>
            <a:lstStyle/>
            <a:p>
              <a:pPr algn="ctr">
                <a:lnSpc>
                  <a:spcPts val="1493"/>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3" name="TextBox 3"/>
          <p:cNvSpPr txBox="1"/>
          <p:nvPr/>
        </p:nvSpPr>
        <p:spPr>
          <a:xfrm>
            <a:off x="702696" y="585224"/>
            <a:ext cx="7037541" cy="765180"/>
          </a:xfrm>
          <a:prstGeom prst="rect">
            <a:avLst/>
          </a:prstGeom>
        </p:spPr>
        <p:txBody>
          <a:bodyPr lIns="0" tIns="0" rIns="0" bIns="0" rtlCol="0" anchor="t">
            <a:spAutoFit/>
          </a:bodyPr>
          <a:lstStyle/>
          <a:p>
            <a:pPr algn="l">
              <a:lnSpc>
                <a:spcPts val="5750"/>
              </a:lnSpc>
            </a:pPr>
            <a:r>
              <a:rPr lang="en-US" sz="5750" spc="-57">
                <a:solidFill>
                  <a:srgbClr val="F0B410"/>
                </a:solidFill>
                <a:latin typeface="League Gothic"/>
                <a:ea typeface="League Gothic"/>
                <a:cs typeface="League Gothic"/>
                <a:sym typeface="League Gothic"/>
              </a:rPr>
              <a:t>FREQUENTLY ASKED QUESTIONS</a:t>
            </a:r>
          </a:p>
        </p:txBody>
      </p:sp>
      <p:sp>
        <p:nvSpPr>
          <p:cNvPr id="4" name="TextBox 4"/>
          <p:cNvSpPr txBox="1"/>
          <p:nvPr/>
        </p:nvSpPr>
        <p:spPr>
          <a:xfrm>
            <a:off x="731520" y="1676135"/>
            <a:ext cx="5722130" cy="4877325"/>
          </a:xfrm>
          <a:prstGeom prst="rect">
            <a:avLst/>
          </a:prstGeom>
        </p:spPr>
        <p:txBody>
          <a:bodyPr lIns="0" tIns="0" rIns="0" bIns="0" rtlCol="0" anchor="t">
            <a:spAutoFit/>
          </a:bodyPr>
          <a:lstStyle/>
          <a:p>
            <a:pPr algn="l">
              <a:lnSpc>
                <a:spcPts val="2940"/>
              </a:lnSpc>
            </a:pPr>
            <a:r>
              <a:rPr lang="en-US" sz="2100" spc="21">
                <a:solidFill>
                  <a:srgbClr val="006956"/>
                </a:solidFill>
                <a:latin typeface="Calibri (MS)"/>
                <a:ea typeface="Calibri (MS)"/>
                <a:cs typeface="Calibri (MS)"/>
                <a:sym typeface="Calibri (MS)"/>
              </a:rPr>
              <a:t>When is it appropriate to use a check requisition?</a:t>
            </a:r>
          </a:p>
          <a:p>
            <a:pPr algn="l">
              <a:lnSpc>
                <a:spcPts val="2940"/>
              </a:lnSpc>
            </a:pPr>
            <a:endParaRPr lang="en-US" sz="2100" spc="21">
              <a:solidFill>
                <a:srgbClr val="006956"/>
              </a:solidFill>
              <a:latin typeface="Calibri (MS)"/>
              <a:ea typeface="Calibri (MS)"/>
              <a:cs typeface="Calibri (MS)"/>
              <a:sym typeface="Calibri (MS)"/>
            </a:endParaRPr>
          </a:p>
          <a:p>
            <a:pPr algn="l">
              <a:lnSpc>
                <a:spcPts val="2940"/>
              </a:lnSpc>
            </a:pPr>
            <a:r>
              <a:rPr lang="en-US" sz="2100" spc="21">
                <a:solidFill>
                  <a:srgbClr val="006956"/>
                </a:solidFill>
                <a:latin typeface="Calibri (MS)"/>
                <a:ea typeface="Calibri (MS)"/>
                <a:cs typeface="Calibri (MS)"/>
                <a:sym typeface="Calibri (MS)"/>
              </a:rPr>
              <a:t>When do I use a large PO form?</a:t>
            </a:r>
          </a:p>
          <a:p>
            <a:pPr algn="l">
              <a:lnSpc>
                <a:spcPts val="2940"/>
              </a:lnSpc>
            </a:pPr>
            <a:endParaRPr lang="en-US" sz="2100" spc="21">
              <a:solidFill>
                <a:srgbClr val="006956"/>
              </a:solidFill>
              <a:latin typeface="Calibri (MS)"/>
              <a:ea typeface="Calibri (MS)"/>
              <a:cs typeface="Calibri (MS)"/>
              <a:sym typeface="Calibri (MS)"/>
            </a:endParaRPr>
          </a:p>
          <a:p>
            <a:pPr algn="l">
              <a:lnSpc>
                <a:spcPts val="2940"/>
              </a:lnSpc>
            </a:pPr>
            <a:r>
              <a:rPr lang="en-US" sz="2100" spc="21">
                <a:solidFill>
                  <a:srgbClr val="006956"/>
                </a:solidFill>
                <a:latin typeface="Calibri (MS)"/>
                <a:ea typeface="Calibri (MS)"/>
                <a:cs typeface="Calibri (MS)"/>
                <a:sym typeface="Calibri (MS)"/>
              </a:rPr>
              <a:t>How do I fill out a large PO? </a:t>
            </a:r>
          </a:p>
          <a:p>
            <a:pPr algn="l">
              <a:lnSpc>
                <a:spcPts val="2940"/>
              </a:lnSpc>
            </a:pPr>
            <a:endParaRPr lang="en-US" sz="2100" spc="21">
              <a:solidFill>
                <a:srgbClr val="006956"/>
              </a:solidFill>
              <a:latin typeface="Calibri (MS)"/>
              <a:ea typeface="Calibri (MS)"/>
              <a:cs typeface="Calibri (MS)"/>
              <a:sym typeface="Calibri (MS)"/>
            </a:endParaRPr>
          </a:p>
          <a:p>
            <a:pPr algn="l">
              <a:lnSpc>
                <a:spcPts val="2940"/>
              </a:lnSpc>
            </a:pPr>
            <a:r>
              <a:rPr lang="en-US" sz="2100" spc="21">
                <a:solidFill>
                  <a:srgbClr val="006956"/>
                </a:solidFill>
                <a:latin typeface="Calibri (MS)"/>
                <a:ea typeface="Calibri (MS)"/>
                <a:cs typeface="Calibri (MS)"/>
                <a:sym typeface="Calibri (MS)"/>
              </a:rPr>
              <a:t>Who needs to sign a request for payment?</a:t>
            </a:r>
          </a:p>
          <a:p>
            <a:pPr algn="l">
              <a:lnSpc>
                <a:spcPts val="2940"/>
              </a:lnSpc>
            </a:pPr>
            <a:endParaRPr lang="en-US" sz="2100" spc="21">
              <a:solidFill>
                <a:srgbClr val="006956"/>
              </a:solidFill>
              <a:latin typeface="Calibri (MS)"/>
              <a:ea typeface="Calibri (MS)"/>
              <a:cs typeface="Calibri (MS)"/>
              <a:sym typeface="Calibri (MS)"/>
            </a:endParaRPr>
          </a:p>
          <a:p>
            <a:pPr algn="l">
              <a:lnSpc>
                <a:spcPts val="2940"/>
              </a:lnSpc>
            </a:pPr>
            <a:r>
              <a:rPr lang="en-US" sz="2100" spc="21">
                <a:solidFill>
                  <a:srgbClr val="006956"/>
                </a:solidFill>
                <a:latin typeface="Calibri (MS)"/>
                <a:ea typeface="Calibri (MS)"/>
                <a:cs typeface="Calibri (MS)"/>
                <a:sym typeface="Calibri (MS)"/>
              </a:rPr>
              <a:t>What is the process for getting the vendor paid after the PO is approved?</a:t>
            </a:r>
          </a:p>
          <a:p>
            <a:pPr algn="l">
              <a:lnSpc>
                <a:spcPts val="2940"/>
              </a:lnSpc>
            </a:pPr>
            <a:endParaRPr lang="en-US" sz="2100" spc="21">
              <a:solidFill>
                <a:srgbClr val="006956"/>
              </a:solidFill>
              <a:latin typeface="Calibri (MS)"/>
              <a:ea typeface="Calibri (MS)"/>
              <a:cs typeface="Calibri (MS)"/>
              <a:sym typeface="Calibri (MS)"/>
            </a:endParaRPr>
          </a:p>
          <a:p>
            <a:pPr algn="l">
              <a:lnSpc>
                <a:spcPts val="2940"/>
              </a:lnSpc>
            </a:pPr>
            <a:r>
              <a:rPr lang="en-US" sz="2100" spc="21">
                <a:solidFill>
                  <a:srgbClr val="006251"/>
                </a:solidFill>
                <a:latin typeface="Calibri (MS)"/>
                <a:ea typeface="Calibri (MS)"/>
                <a:cs typeface="Calibri (MS)"/>
                <a:sym typeface="Calibri (MS)"/>
              </a:rPr>
              <a:t>When do I need to request bids?</a:t>
            </a:r>
          </a:p>
          <a:p>
            <a:pPr algn="l">
              <a:lnSpc>
                <a:spcPts val="1763"/>
              </a:lnSpc>
            </a:pPr>
            <a:endParaRPr lang="en-US" sz="2100" spc="21">
              <a:solidFill>
                <a:srgbClr val="006251"/>
              </a:solidFill>
              <a:latin typeface="Calibri (MS)"/>
              <a:ea typeface="Calibri (MS)"/>
              <a:cs typeface="Calibri (MS)"/>
              <a:sym typeface="Calibri (MS)"/>
            </a:endParaRPr>
          </a:p>
          <a:p>
            <a:pPr algn="l">
              <a:lnSpc>
                <a:spcPts val="2252"/>
              </a:lnSpc>
              <a:spcBef>
                <a:spcPct val="0"/>
              </a:spcBef>
            </a:pPr>
            <a:endParaRPr lang="en-US" sz="2100" spc="21">
              <a:solidFill>
                <a:srgbClr val="006251"/>
              </a:solidFill>
              <a:latin typeface="Calibri (MS)"/>
              <a:ea typeface="Calibri (MS)"/>
              <a:cs typeface="Calibri (MS)"/>
              <a:sym typeface="Calibri (MS)"/>
            </a:endParaRPr>
          </a:p>
        </p:txBody>
      </p:sp>
      <p:grpSp>
        <p:nvGrpSpPr>
          <p:cNvPr id="5" name="Group 5"/>
          <p:cNvGrpSpPr/>
          <p:nvPr/>
        </p:nvGrpSpPr>
        <p:grpSpPr>
          <a:xfrm rot="-5400000">
            <a:off x="5632446" y="630533"/>
            <a:ext cx="446299" cy="12923035"/>
            <a:chOff x="0" y="0"/>
            <a:chExt cx="226256" cy="6551456"/>
          </a:xfrm>
        </p:grpSpPr>
        <p:sp>
          <p:nvSpPr>
            <p:cNvPr id="6" name="Freeform 6"/>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7" name="TextBox 7"/>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8" name="Freeform 8"/>
          <p:cNvSpPr/>
          <p:nvPr/>
        </p:nvSpPr>
        <p:spPr>
          <a:xfrm>
            <a:off x="6415062" y="4026710"/>
            <a:ext cx="2852304" cy="2234477"/>
          </a:xfrm>
          <a:custGeom>
            <a:avLst/>
            <a:gdLst/>
            <a:ahLst/>
            <a:cxnLst/>
            <a:rect l="l" t="t" r="r" b="b"/>
            <a:pathLst>
              <a:path w="2852304" h="2234477">
                <a:moveTo>
                  <a:pt x="0" y="0"/>
                </a:moveTo>
                <a:lnTo>
                  <a:pt x="2852304" y="0"/>
                </a:lnTo>
                <a:lnTo>
                  <a:pt x="2852304" y="2234476"/>
                </a:lnTo>
                <a:lnTo>
                  <a:pt x="0" y="223447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29489"/>
            <a:ext cx="11132095" cy="485711"/>
            <a:chOff x="0" y="0"/>
            <a:chExt cx="5643522" cy="246236"/>
          </a:xfrm>
        </p:grpSpPr>
        <p:sp>
          <p:nvSpPr>
            <p:cNvPr id="3" name="Freeform 3"/>
            <p:cNvSpPr/>
            <p:nvPr/>
          </p:nvSpPr>
          <p:spPr>
            <a:xfrm>
              <a:off x="0" y="0"/>
              <a:ext cx="5643522" cy="246236"/>
            </a:xfrm>
            <a:custGeom>
              <a:avLst/>
              <a:gdLst/>
              <a:ahLst/>
              <a:cxnLst/>
              <a:rect l="l" t="t" r="r" b="b"/>
              <a:pathLst>
                <a:path w="5643522" h="246236">
                  <a:moveTo>
                    <a:pt x="0" y="0"/>
                  </a:moveTo>
                  <a:lnTo>
                    <a:pt x="5643522" y="0"/>
                  </a:lnTo>
                  <a:lnTo>
                    <a:pt x="5643522" y="246236"/>
                  </a:lnTo>
                  <a:lnTo>
                    <a:pt x="0" y="246236"/>
                  </a:lnTo>
                  <a:close/>
                </a:path>
              </a:pathLst>
            </a:custGeom>
            <a:solidFill>
              <a:srgbClr val="006250"/>
            </a:solidFill>
          </p:spPr>
          <p:txBody>
            <a:bodyPr/>
            <a:lstStyle/>
            <a:p>
              <a:endParaRPr lang="en-US"/>
            </a:p>
          </p:txBody>
        </p:sp>
        <p:sp>
          <p:nvSpPr>
            <p:cNvPr id="4" name="TextBox 4"/>
            <p:cNvSpPr txBox="1"/>
            <p:nvPr/>
          </p:nvSpPr>
          <p:spPr>
            <a:xfrm>
              <a:off x="0" y="-19050"/>
              <a:ext cx="5643522" cy="26528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457200" y="1412426"/>
            <a:ext cx="8066360" cy="4315041"/>
          </a:xfrm>
          <a:custGeom>
            <a:avLst/>
            <a:gdLst/>
            <a:ahLst/>
            <a:cxnLst/>
            <a:rect l="l" t="t" r="r" b="b"/>
            <a:pathLst>
              <a:path w="8066360" h="4315041">
                <a:moveTo>
                  <a:pt x="0" y="0"/>
                </a:moveTo>
                <a:lnTo>
                  <a:pt x="8066359" y="0"/>
                </a:lnTo>
                <a:lnTo>
                  <a:pt x="8066359" y="4315041"/>
                </a:lnTo>
                <a:lnTo>
                  <a:pt x="0" y="4315041"/>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653049" y="442839"/>
            <a:ext cx="7424151" cy="962660"/>
          </a:xfrm>
          <a:prstGeom prst="rect">
            <a:avLst/>
          </a:prstGeom>
        </p:spPr>
        <p:txBody>
          <a:bodyPr wrap="square" lIns="0" tIns="0" rIns="0" bIns="0" rtlCol="0" anchor="t">
            <a:spAutoFit/>
          </a:bodyPr>
          <a:lstStyle/>
          <a:p>
            <a:pPr algn="l">
              <a:lnSpc>
                <a:spcPts val="7840"/>
              </a:lnSpc>
            </a:pPr>
            <a:r>
              <a:rPr lang="en-US" sz="5600" spc="280" dirty="0">
                <a:solidFill>
                  <a:srgbClr val="F0B410"/>
                </a:solidFill>
                <a:latin typeface="League Gothic"/>
                <a:ea typeface="League Gothic"/>
                <a:cs typeface="League Gothic"/>
                <a:sym typeface="League Gothic"/>
              </a:rPr>
              <a:t>QUICK REFERENCE GUIDE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TextBox 5"/>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6" name="TextBox 6"/>
          <p:cNvSpPr txBox="1"/>
          <p:nvPr/>
        </p:nvSpPr>
        <p:spPr>
          <a:xfrm>
            <a:off x="761571" y="2462701"/>
            <a:ext cx="7375993" cy="2778125"/>
          </a:xfrm>
          <a:prstGeom prst="rect">
            <a:avLst/>
          </a:prstGeom>
        </p:spPr>
        <p:txBody>
          <a:bodyPr lIns="0" tIns="0" rIns="0" bIns="0" rtlCol="0" anchor="t">
            <a:spAutoFit/>
          </a:bodyPr>
          <a:lstStyle/>
          <a:p>
            <a:pPr marL="431797" lvl="1" indent="-215899" algn="l">
              <a:lnSpc>
                <a:spcPts val="2799"/>
              </a:lnSpc>
              <a:buAutoNum type="arabicPeriod"/>
            </a:pPr>
            <a:r>
              <a:rPr lang="en-US" sz="1999">
                <a:solidFill>
                  <a:srgbClr val="000000"/>
                </a:solidFill>
                <a:latin typeface="Calibri (MS)"/>
                <a:ea typeface="Calibri (MS)"/>
                <a:cs typeface="Calibri (MS)"/>
                <a:sym typeface="Calibri (MS)"/>
              </a:rPr>
              <a:t>When using a purchasing card, all procurement limits as related to signatory authorities and requirements for bidding still apply. </a:t>
            </a:r>
          </a:p>
          <a:p>
            <a:pPr marL="431797" lvl="1" indent="-215899" algn="l">
              <a:lnSpc>
                <a:spcPts val="2799"/>
              </a:lnSpc>
              <a:buAutoNum type="arabicPeriod"/>
            </a:pPr>
            <a:r>
              <a:rPr lang="en-US" sz="1999">
                <a:solidFill>
                  <a:srgbClr val="000000"/>
                </a:solidFill>
                <a:latin typeface="Calibri (MS)"/>
                <a:ea typeface="Calibri (MS)"/>
                <a:cs typeface="Calibri (MS)"/>
                <a:sym typeface="Calibri (MS)"/>
              </a:rPr>
              <a:t>If any vendor begins requiring a fee, you must stop using card and pay with check requisition.  </a:t>
            </a:r>
          </a:p>
          <a:p>
            <a:pPr marL="431797" lvl="1" indent="-215899" algn="l">
              <a:lnSpc>
                <a:spcPts val="2799"/>
              </a:lnSpc>
              <a:buAutoNum type="arabicPeriod"/>
            </a:pPr>
            <a:r>
              <a:rPr lang="en-US" sz="1999">
                <a:solidFill>
                  <a:srgbClr val="4D4B4B"/>
                </a:solidFill>
                <a:latin typeface="Calibri (MS)"/>
                <a:ea typeface="Calibri (MS)"/>
                <a:cs typeface="Calibri (MS)"/>
                <a:sym typeface="Calibri (MS)"/>
              </a:rPr>
              <a:t> If you have been given express permission from CFO to make a “large purchase” (i.e. over $10,000) on a purchasing card, please make sure Division head signs both the card statement</a:t>
            </a:r>
            <a:r>
              <a:rPr lang="en-US" sz="1999" b="1">
                <a:solidFill>
                  <a:srgbClr val="4D4B4B"/>
                </a:solidFill>
                <a:latin typeface="Calibri (MS) Bold"/>
                <a:ea typeface="Calibri (MS) Bold"/>
                <a:cs typeface="Calibri (MS) Bold"/>
                <a:sym typeface="Calibri (MS) Bold"/>
              </a:rPr>
              <a:t> AND the corresponding invoice/receipt.</a:t>
            </a:r>
            <a:r>
              <a:rPr lang="en-US" sz="1999">
                <a:solidFill>
                  <a:srgbClr val="4D4B4B"/>
                </a:solidFill>
                <a:latin typeface="Calibri (MS)"/>
                <a:ea typeface="Calibri (MS)"/>
                <a:cs typeface="Calibri (MS)"/>
                <a:sym typeface="Calibri (MS)"/>
              </a:rPr>
              <a:t>  </a:t>
            </a:r>
          </a:p>
        </p:txBody>
      </p:sp>
      <p:sp>
        <p:nvSpPr>
          <p:cNvPr id="7" name="TextBox 7"/>
          <p:cNvSpPr txBox="1"/>
          <p:nvPr/>
        </p:nvSpPr>
        <p:spPr>
          <a:xfrm>
            <a:off x="539773" y="670320"/>
            <a:ext cx="7668515" cy="1261226"/>
          </a:xfrm>
          <a:prstGeom prst="rect">
            <a:avLst/>
          </a:prstGeom>
        </p:spPr>
        <p:txBody>
          <a:bodyPr lIns="0" tIns="0" rIns="0" bIns="0" rtlCol="0" anchor="t">
            <a:spAutoFit/>
          </a:bodyPr>
          <a:lstStyle/>
          <a:p>
            <a:pPr algn="l">
              <a:lnSpc>
                <a:spcPts val="6587"/>
              </a:lnSpc>
            </a:pPr>
            <a:r>
              <a:rPr lang="en-US" sz="6587" spc="-65">
                <a:solidFill>
                  <a:srgbClr val="F0B410"/>
                </a:solidFill>
                <a:latin typeface="League Gothic"/>
                <a:ea typeface="League Gothic"/>
                <a:cs typeface="League Gothic"/>
                <a:sym typeface="League Gothic"/>
              </a:rPr>
              <a:t>PURCHASING CARDS: </a:t>
            </a:r>
          </a:p>
          <a:p>
            <a:pPr algn="l">
              <a:lnSpc>
                <a:spcPts val="3472"/>
              </a:lnSpc>
            </a:pPr>
            <a:r>
              <a:rPr lang="en-US" sz="3472" spc="-34">
                <a:solidFill>
                  <a:srgbClr val="006251"/>
                </a:solidFill>
                <a:latin typeface="League Gothic"/>
                <a:ea typeface="League Gothic"/>
                <a:cs typeface="League Gothic"/>
                <a:sym typeface="League Gothic"/>
              </a:rPr>
              <a:t>TOP 3 THINGS TO KNOW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6253095" y="2409276"/>
            <a:ext cx="2945629" cy="3368953"/>
          </a:xfrm>
          <a:custGeom>
            <a:avLst/>
            <a:gdLst/>
            <a:ahLst/>
            <a:cxnLst/>
            <a:rect l="l" t="t" r="r" b="b"/>
            <a:pathLst>
              <a:path w="2945629" h="3368953">
                <a:moveTo>
                  <a:pt x="0" y="0"/>
                </a:moveTo>
                <a:lnTo>
                  <a:pt x="2945629" y="0"/>
                </a:lnTo>
                <a:lnTo>
                  <a:pt x="2945629" y="3368952"/>
                </a:lnTo>
                <a:lnTo>
                  <a:pt x="0" y="3368952"/>
                </a:lnTo>
                <a:lnTo>
                  <a:pt x="0" y="0"/>
                </a:lnTo>
                <a:close/>
              </a:path>
            </a:pathLst>
          </a:custGeom>
          <a:blipFill>
            <a:blip r:embed="rId2"/>
            <a:stretch>
              <a:fillRect/>
            </a:stretch>
          </a:blipFill>
        </p:spPr>
        <p:txBody>
          <a:bodyPr/>
          <a:lstStyle/>
          <a:p>
            <a:endParaRPr lang="en-US"/>
          </a:p>
        </p:txBody>
      </p:sp>
      <p:sp>
        <p:nvSpPr>
          <p:cNvPr id="6" name="Freeform 6"/>
          <p:cNvSpPr/>
          <p:nvPr/>
        </p:nvSpPr>
        <p:spPr>
          <a:xfrm>
            <a:off x="1272193" y="3483272"/>
            <a:ext cx="3901440" cy="24384"/>
          </a:xfrm>
          <a:custGeom>
            <a:avLst/>
            <a:gdLst/>
            <a:ahLst/>
            <a:cxnLst/>
            <a:rect l="l" t="t" r="r" b="b"/>
            <a:pathLst>
              <a:path w="3901440" h="24384">
                <a:moveTo>
                  <a:pt x="0" y="0"/>
                </a:moveTo>
                <a:lnTo>
                  <a:pt x="3901440" y="0"/>
                </a:lnTo>
                <a:lnTo>
                  <a:pt x="3901440" y="24384"/>
                </a:lnTo>
                <a:lnTo>
                  <a:pt x="0" y="24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8" name="TextBox 8"/>
          <p:cNvSpPr txBox="1"/>
          <p:nvPr/>
        </p:nvSpPr>
        <p:spPr>
          <a:xfrm>
            <a:off x="816942" y="2029437"/>
            <a:ext cx="5038653" cy="1118235"/>
          </a:xfrm>
          <a:prstGeom prst="rect">
            <a:avLst/>
          </a:prstGeom>
        </p:spPr>
        <p:txBody>
          <a:bodyPr lIns="0" tIns="0" rIns="0" bIns="0" rtlCol="0" anchor="t">
            <a:spAutoFit/>
          </a:bodyPr>
          <a:lstStyle/>
          <a:p>
            <a:pPr algn="l">
              <a:lnSpc>
                <a:spcPts val="2939"/>
              </a:lnSpc>
              <a:spcBef>
                <a:spcPct val="0"/>
              </a:spcBef>
            </a:pPr>
            <a:r>
              <a:rPr lang="en-US" sz="2099">
                <a:solidFill>
                  <a:srgbClr val="4D4B4B"/>
                </a:solidFill>
                <a:latin typeface="Calibri (MS)"/>
                <a:ea typeface="Calibri (MS)"/>
                <a:cs typeface="Calibri (MS)"/>
                <a:sym typeface="Calibri (MS)"/>
              </a:rPr>
              <a:t>Goods or services may be purchased using a check requisition </a:t>
            </a:r>
            <a:r>
              <a:rPr lang="en-US" sz="2099" i="1">
                <a:solidFill>
                  <a:srgbClr val="4D4B4B"/>
                </a:solidFill>
                <a:latin typeface="Calibri (MS) Italics"/>
                <a:ea typeface="Calibri (MS) Italics"/>
                <a:cs typeface="Calibri (MS) Italics"/>
                <a:sym typeface="Calibri (MS) Italics"/>
              </a:rPr>
              <a:t>without</a:t>
            </a:r>
            <a:r>
              <a:rPr lang="en-US" sz="2099">
                <a:solidFill>
                  <a:srgbClr val="4D4B4B"/>
                </a:solidFill>
                <a:latin typeface="Calibri (MS)"/>
                <a:ea typeface="Calibri (MS)"/>
                <a:cs typeface="Calibri (MS)"/>
                <a:sym typeface="Calibri (MS)"/>
              </a:rPr>
              <a:t> securing competitive quotations </a:t>
            </a:r>
            <a:r>
              <a:rPr lang="en-US" sz="2099" i="1">
                <a:solidFill>
                  <a:srgbClr val="4D4B4B"/>
                </a:solidFill>
                <a:latin typeface="Calibri (MS) Italics"/>
                <a:ea typeface="Calibri (MS) Italics"/>
                <a:cs typeface="Calibri (MS) Italics"/>
                <a:sym typeface="Calibri (MS) Italics"/>
              </a:rPr>
              <a:t>if less than $10,000. </a:t>
            </a:r>
          </a:p>
        </p:txBody>
      </p:sp>
      <p:sp>
        <p:nvSpPr>
          <p:cNvPr id="9" name="TextBox 9"/>
          <p:cNvSpPr txBox="1"/>
          <p:nvPr/>
        </p:nvSpPr>
        <p:spPr>
          <a:xfrm>
            <a:off x="425390" y="528930"/>
            <a:ext cx="10488198" cy="1124443"/>
          </a:xfrm>
          <a:prstGeom prst="rect">
            <a:avLst/>
          </a:prstGeom>
        </p:spPr>
        <p:txBody>
          <a:bodyPr lIns="0" tIns="0" rIns="0" bIns="0" rtlCol="0" anchor="t">
            <a:spAutoFit/>
          </a:bodyPr>
          <a:lstStyle/>
          <a:p>
            <a:pPr algn="l">
              <a:lnSpc>
                <a:spcPts val="5669"/>
              </a:lnSpc>
            </a:pPr>
            <a:r>
              <a:rPr lang="en-US" sz="5669" spc="-56">
                <a:solidFill>
                  <a:srgbClr val="F0B410"/>
                </a:solidFill>
                <a:latin typeface="League Gothic"/>
                <a:ea typeface="League Gothic"/>
                <a:cs typeface="League Gothic"/>
                <a:sym typeface="League Gothic"/>
              </a:rPr>
              <a:t>WHEN TO USE A CHECK REQUISITION </a:t>
            </a:r>
          </a:p>
          <a:p>
            <a:pPr algn="l">
              <a:lnSpc>
                <a:spcPts val="3369"/>
              </a:lnSpc>
            </a:pPr>
            <a:r>
              <a:rPr lang="en-US" sz="3369" spc="-33">
                <a:solidFill>
                  <a:srgbClr val="006956"/>
                </a:solidFill>
                <a:latin typeface="League Gothic"/>
                <a:ea typeface="League Gothic"/>
                <a:cs typeface="League Gothic"/>
                <a:sym typeface="League Gothic"/>
              </a:rPr>
              <a:t>(SOMETIMES REFERRED TO AS A SMALL PO, OR ROUTINE SMALL PURCHASE ORDER)</a:t>
            </a:r>
          </a:p>
        </p:txBody>
      </p:sp>
      <p:sp>
        <p:nvSpPr>
          <p:cNvPr id="10" name="TextBox 10"/>
          <p:cNvSpPr txBox="1"/>
          <p:nvPr/>
        </p:nvSpPr>
        <p:spPr>
          <a:xfrm>
            <a:off x="816942" y="3683847"/>
            <a:ext cx="5079106" cy="2250440"/>
          </a:xfrm>
          <a:prstGeom prst="rect">
            <a:avLst/>
          </a:prstGeom>
        </p:spPr>
        <p:txBody>
          <a:bodyPr lIns="0" tIns="0" rIns="0" bIns="0" rtlCol="0" anchor="t">
            <a:spAutoFit/>
          </a:bodyPr>
          <a:lstStyle/>
          <a:p>
            <a:pPr marL="0" lvl="0" indent="0" algn="l">
              <a:lnSpc>
                <a:spcPts val="1960"/>
              </a:lnSpc>
              <a:spcBef>
                <a:spcPct val="0"/>
              </a:spcBef>
            </a:pPr>
            <a:r>
              <a:rPr lang="en-US" sz="1400" b="1" u="none" strike="noStrike">
                <a:solidFill>
                  <a:srgbClr val="4D4B4B"/>
                </a:solidFill>
                <a:latin typeface="Calibri (MS) Bold"/>
                <a:ea typeface="Calibri (MS) Bold"/>
                <a:cs typeface="Calibri (MS) Bold"/>
                <a:sym typeface="Calibri (MS) Bold"/>
              </a:rPr>
              <a:t>Specified exemptions</a:t>
            </a:r>
            <a:r>
              <a:rPr lang="en-US" sz="1400" u="none" strike="noStrike">
                <a:solidFill>
                  <a:srgbClr val="4D4B4B"/>
                </a:solidFill>
                <a:latin typeface="Calibri (MS)"/>
                <a:ea typeface="Calibri (MS)"/>
                <a:cs typeface="Calibri (MS)"/>
                <a:sym typeface="Calibri (MS)"/>
              </a:rPr>
              <a:t> such as utilities, rentals, contracted gasoline and fuel, travel reimbursements, certain service contracts considered recurring and on which competitive quotations cannot be obtained, which may or may not exceed $10,000, may be acquired without competition  AND may be procured via check requisition (see code p.7).</a:t>
            </a:r>
          </a:p>
          <a:p>
            <a:pPr marL="0" lvl="0" indent="0" algn="l">
              <a:lnSpc>
                <a:spcPts val="1960"/>
              </a:lnSpc>
              <a:spcBef>
                <a:spcPct val="0"/>
              </a:spcBef>
            </a:pPr>
            <a:endParaRPr lang="en-US" sz="1400" u="none" strike="noStrike">
              <a:solidFill>
                <a:srgbClr val="4D4B4B"/>
              </a:solidFill>
              <a:latin typeface="Calibri (MS)"/>
              <a:ea typeface="Calibri (MS)"/>
              <a:cs typeface="Calibri (MS)"/>
              <a:sym typeface="Calibri (MS)"/>
            </a:endParaRPr>
          </a:p>
          <a:p>
            <a:pPr marL="0" lvl="0" indent="0" algn="l">
              <a:lnSpc>
                <a:spcPts val="1960"/>
              </a:lnSpc>
              <a:spcBef>
                <a:spcPct val="0"/>
              </a:spcBef>
            </a:pPr>
            <a:r>
              <a:rPr lang="en-US" sz="1400" u="none" strike="noStrike">
                <a:solidFill>
                  <a:srgbClr val="4D4B4B"/>
                </a:solidFill>
                <a:latin typeface="Calibri (MS)"/>
                <a:ea typeface="Calibri (MS)"/>
                <a:cs typeface="Calibri (MS)"/>
                <a:sym typeface="Calibri (MS)"/>
              </a:rPr>
              <a:t>(Please note that in most cases software and equipment replacements or upgrades are not qualified exemptions).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632446" y="630533"/>
            <a:ext cx="446299" cy="12923035"/>
            <a:chOff x="0" y="0"/>
            <a:chExt cx="226256" cy="6551456"/>
          </a:xfrm>
        </p:grpSpPr>
        <p:sp>
          <p:nvSpPr>
            <p:cNvPr id="3" name="Freeform 3"/>
            <p:cNvSpPr/>
            <p:nvPr/>
          </p:nvSpPr>
          <p:spPr>
            <a:xfrm>
              <a:off x="0" y="0"/>
              <a:ext cx="226256" cy="6551456"/>
            </a:xfrm>
            <a:custGeom>
              <a:avLst/>
              <a:gdLst/>
              <a:ahLst/>
              <a:cxnLst/>
              <a:rect l="l" t="t" r="r" b="b"/>
              <a:pathLst>
                <a:path w="226256" h="6551456">
                  <a:moveTo>
                    <a:pt x="0" y="0"/>
                  </a:moveTo>
                  <a:lnTo>
                    <a:pt x="226256" y="0"/>
                  </a:lnTo>
                  <a:lnTo>
                    <a:pt x="226256" y="6551456"/>
                  </a:lnTo>
                  <a:lnTo>
                    <a:pt x="0" y="6551456"/>
                  </a:lnTo>
                  <a:close/>
                </a:path>
              </a:pathLst>
            </a:custGeom>
            <a:solidFill>
              <a:srgbClr val="006250"/>
            </a:solidFill>
          </p:spPr>
          <p:txBody>
            <a:bodyPr/>
            <a:lstStyle/>
            <a:p>
              <a:endParaRPr lang="en-US"/>
            </a:p>
          </p:txBody>
        </p:sp>
        <p:sp>
          <p:nvSpPr>
            <p:cNvPr id="4" name="TextBox 4"/>
            <p:cNvSpPr txBox="1"/>
            <p:nvPr/>
          </p:nvSpPr>
          <p:spPr>
            <a:xfrm>
              <a:off x="0" y="-19050"/>
              <a:ext cx="226256" cy="6570506"/>
            </a:xfrm>
            <a:prstGeom prst="rect">
              <a:avLst/>
            </a:prstGeom>
          </p:spPr>
          <p:txBody>
            <a:bodyPr lIns="27093" tIns="27093" rIns="27093" bIns="27093" rtlCol="0" anchor="ctr"/>
            <a:lstStyle/>
            <a:p>
              <a:pPr algn="ctr">
                <a:lnSpc>
                  <a:spcPts val="1493"/>
                </a:lnSpc>
              </a:pPr>
              <a:endParaRPr/>
            </a:p>
          </p:txBody>
        </p:sp>
      </p:grpSp>
      <p:sp>
        <p:nvSpPr>
          <p:cNvPr id="5" name="Freeform 5"/>
          <p:cNvSpPr/>
          <p:nvPr/>
        </p:nvSpPr>
        <p:spPr>
          <a:xfrm>
            <a:off x="989279" y="3491991"/>
            <a:ext cx="3901440" cy="24384"/>
          </a:xfrm>
          <a:custGeom>
            <a:avLst/>
            <a:gdLst/>
            <a:ahLst/>
            <a:cxnLst/>
            <a:rect l="l" t="t" r="r" b="b"/>
            <a:pathLst>
              <a:path w="3901440" h="24384">
                <a:moveTo>
                  <a:pt x="0" y="0"/>
                </a:moveTo>
                <a:lnTo>
                  <a:pt x="3901440" y="0"/>
                </a:lnTo>
                <a:lnTo>
                  <a:pt x="3901440" y="24384"/>
                </a:lnTo>
                <a:lnTo>
                  <a:pt x="0" y="243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327184" y="1325490"/>
            <a:ext cx="4062575" cy="5284402"/>
          </a:xfrm>
          <a:custGeom>
            <a:avLst/>
            <a:gdLst/>
            <a:ahLst/>
            <a:cxnLst/>
            <a:rect l="l" t="t" r="r" b="b"/>
            <a:pathLst>
              <a:path w="4062575" h="5284402">
                <a:moveTo>
                  <a:pt x="0" y="0"/>
                </a:moveTo>
                <a:lnTo>
                  <a:pt x="4062575" y="0"/>
                </a:lnTo>
                <a:lnTo>
                  <a:pt x="4062575" y="5284403"/>
                </a:lnTo>
                <a:lnTo>
                  <a:pt x="0" y="528440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989279" y="2450443"/>
            <a:ext cx="4337905" cy="276169"/>
          </a:xfrm>
          <a:prstGeom prst="rect">
            <a:avLst/>
          </a:prstGeom>
        </p:spPr>
        <p:txBody>
          <a:bodyPr lIns="0" tIns="0" rIns="0" bIns="0" rtlCol="0" anchor="t">
            <a:spAutoFit/>
          </a:bodyPr>
          <a:lstStyle/>
          <a:p>
            <a:pPr algn="just">
              <a:lnSpc>
                <a:spcPts val="2193"/>
              </a:lnSpc>
            </a:pPr>
            <a:endParaRPr/>
          </a:p>
        </p:txBody>
      </p:sp>
      <p:sp>
        <p:nvSpPr>
          <p:cNvPr id="8" name="TextBox 8"/>
          <p:cNvSpPr txBox="1"/>
          <p:nvPr/>
        </p:nvSpPr>
        <p:spPr>
          <a:xfrm>
            <a:off x="532031" y="1926081"/>
            <a:ext cx="4963992" cy="1118235"/>
          </a:xfrm>
          <a:prstGeom prst="rect">
            <a:avLst/>
          </a:prstGeom>
        </p:spPr>
        <p:txBody>
          <a:bodyPr lIns="0" tIns="0" rIns="0" bIns="0" rtlCol="0" anchor="t">
            <a:spAutoFit/>
          </a:bodyPr>
          <a:lstStyle/>
          <a:p>
            <a:pPr algn="l">
              <a:lnSpc>
                <a:spcPts val="2939"/>
              </a:lnSpc>
              <a:spcBef>
                <a:spcPct val="0"/>
              </a:spcBef>
            </a:pPr>
            <a:r>
              <a:rPr lang="en-US" sz="2099">
                <a:solidFill>
                  <a:srgbClr val="4D4B4B"/>
                </a:solidFill>
                <a:latin typeface="Calibri (MS)"/>
                <a:ea typeface="Calibri (MS)"/>
                <a:cs typeface="Calibri (MS)"/>
                <a:sym typeface="Calibri (MS)"/>
              </a:rPr>
              <a:t>If the request for supplies, material, equipment, or services is </a:t>
            </a:r>
            <a:r>
              <a:rPr lang="en-US" sz="2099" b="1">
                <a:solidFill>
                  <a:srgbClr val="4D4B4B"/>
                </a:solidFill>
                <a:latin typeface="Calibri (MS) Bold"/>
                <a:ea typeface="Calibri (MS) Bold"/>
                <a:cs typeface="Calibri (MS) Bold"/>
                <a:sym typeface="Calibri (MS) Bold"/>
              </a:rPr>
              <a:t>greater than $10,000 a large PO is required.</a:t>
            </a:r>
          </a:p>
        </p:txBody>
      </p:sp>
      <p:sp>
        <p:nvSpPr>
          <p:cNvPr id="9" name="TextBox 9"/>
          <p:cNvSpPr txBox="1"/>
          <p:nvPr/>
        </p:nvSpPr>
        <p:spPr>
          <a:xfrm>
            <a:off x="394270" y="357767"/>
            <a:ext cx="10488198" cy="734553"/>
          </a:xfrm>
          <a:prstGeom prst="rect">
            <a:avLst/>
          </a:prstGeom>
        </p:spPr>
        <p:txBody>
          <a:bodyPr lIns="0" tIns="0" rIns="0" bIns="0" rtlCol="0" anchor="t">
            <a:spAutoFit/>
          </a:bodyPr>
          <a:lstStyle/>
          <a:p>
            <a:pPr algn="l">
              <a:lnSpc>
                <a:spcPts val="5669"/>
              </a:lnSpc>
            </a:pPr>
            <a:r>
              <a:rPr lang="en-US" sz="5669" spc="-56">
                <a:solidFill>
                  <a:srgbClr val="F0B410"/>
                </a:solidFill>
                <a:latin typeface="League Gothic"/>
                <a:ea typeface="League Gothic"/>
                <a:cs typeface="League Gothic"/>
                <a:sym typeface="League Gothic"/>
              </a:rPr>
              <a:t>WHEN TO USE A LARGE PURCHASE ORDER</a:t>
            </a:r>
          </a:p>
        </p:txBody>
      </p:sp>
      <p:sp>
        <p:nvSpPr>
          <p:cNvPr id="10" name="TextBox 10"/>
          <p:cNvSpPr txBox="1"/>
          <p:nvPr/>
        </p:nvSpPr>
        <p:spPr>
          <a:xfrm>
            <a:off x="563151" y="3832740"/>
            <a:ext cx="4699641" cy="2250440"/>
          </a:xfrm>
          <a:prstGeom prst="rect">
            <a:avLst/>
          </a:prstGeom>
        </p:spPr>
        <p:txBody>
          <a:bodyPr lIns="0" tIns="0" rIns="0" bIns="0" rtlCol="0" anchor="t">
            <a:spAutoFit/>
          </a:bodyPr>
          <a:lstStyle/>
          <a:p>
            <a:pPr marL="0" lvl="0" indent="0" algn="l">
              <a:lnSpc>
                <a:spcPts val="1960"/>
              </a:lnSpc>
              <a:spcBef>
                <a:spcPct val="0"/>
              </a:spcBef>
            </a:pPr>
            <a:r>
              <a:rPr lang="en-US" sz="1400" b="1" u="none" strike="noStrike">
                <a:solidFill>
                  <a:srgbClr val="4D4B4B"/>
                </a:solidFill>
                <a:latin typeface="Calibri (MS) Bold"/>
                <a:ea typeface="Calibri (MS) Bold"/>
                <a:cs typeface="Calibri (MS) Bold"/>
                <a:sym typeface="Calibri (MS) Bold"/>
              </a:rPr>
              <a:t>Specified exemptions</a:t>
            </a:r>
            <a:r>
              <a:rPr lang="en-US" sz="1400" u="none" strike="noStrike">
                <a:solidFill>
                  <a:srgbClr val="4D4B4B"/>
                </a:solidFill>
                <a:latin typeface="Calibri (MS)"/>
                <a:ea typeface="Calibri (MS)"/>
                <a:cs typeface="Calibri (MS)"/>
                <a:sym typeface="Calibri (MS)"/>
              </a:rPr>
              <a:t> such as utilities, rentals, contracted gasoline and fuel, travel reimbursements, certain service contracts considered recurring and on which competitive quotations cannot be obtained, which may or may not exceed $10,000, may be acquired without competition  AND may be procured via check requisition(see code p.7).</a:t>
            </a:r>
          </a:p>
          <a:p>
            <a:pPr marL="0" lvl="0" indent="0" algn="l">
              <a:lnSpc>
                <a:spcPts val="1960"/>
              </a:lnSpc>
              <a:spcBef>
                <a:spcPct val="0"/>
              </a:spcBef>
            </a:pPr>
            <a:endParaRPr lang="en-US" sz="1400" u="none" strike="noStrike">
              <a:solidFill>
                <a:srgbClr val="4D4B4B"/>
              </a:solidFill>
              <a:latin typeface="Calibri (MS)"/>
              <a:ea typeface="Calibri (MS)"/>
              <a:cs typeface="Calibri (MS)"/>
              <a:sym typeface="Calibri (MS)"/>
            </a:endParaRPr>
          </a:p>
          <a:p>
            <a:pPr marL="0" lvl="0" indent="0" algn="l">
              <a:lnSpc>
                <a:spcPts val="1960"/>
              </a:lnSpc>
              <a:spcBef>
                <a:spcPct val="0"/>
              </a:spcBef>
            </a:pPr>
            <a:r>
              <a:rPr lang="en-US" sz="1400" u="none" strike="noStrike">
                <a:solidFill>
                  <a:srgbClr val="4D4B4B"/>
                </a:solidFill>
                <a:latin typeface="Calibri (MS)"/>
                <a:ea typeface="Calibri (MS)"/>
                <a:cs typeface="Calibri (MS)"/>
                <a:sym typeface="Calibri (MS)"/>
              </a:rPr>
              <a:t>(Please note that in most cases software and equipment upgrades are not qualified exemptions).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2042</Words>
  <Application>Microsoft Macintosh PowerPoint</Application>
  <PresentationFormat>Custom</PresentationFormat>
  <Paragraphs>221</Paragraphs>
  <Slides>24</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Calibri (MS) Italics</vt:lpstr>
      <vt:lpstr>Public Sans Bold</vt:lpstr>
      <vt:lpstr>Public Sans</vt:lpstr>
      <vt:lpstr>League Gothic</vt:lpstr>
      <vt:lpstr>Calibri (MS)</vt:lpstr>
      <vt:lpstr>League Gothic Italics</vt:lpstr>
      <vt:lpstr>Calibri</vt:lpstr>
      <vt:lpstr>Public Sans Italics</vt:lpstr>
      <vt:lpstr>Calibri (MS) Bold</vt:lpstr>
      <vt:lpstr>Canva Sans Bold</vt:lpstr>
      <vt:lpstr>Aptos</vt:lpstr>
      <vt:lpstr>Arial</vt:lpstr>
      <vt:lpstr>Dekko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 Code deck</dc:title>
  <cp:lastModifiedBy>Brittney Gamble</cp:lastModifiedBy>
  <cp:revision>3</cp:revision>
  <dcterms:created xsi:type="dcterms:W3CDTF">2006-08-16T00:00:00Z</dcterms:created>
  <dcterms:modified xsi:type="dcterms:W3CDTF">2025-01-09T17:19:49Z</dcterms:modified>
  <dc:identifier>DAGNrKhxDbA</dc:identifier>
</cp:coreProperties>
</file>